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Proxima Nova"/>
      <p:regular r:id="rId25"/>
      <p:bold r:id="rId26"/>
      <p:italic r:id="rId27"/>
      <p:boldItalic r:id="rId28"/>
    </p:embeddedFont>
    <p:embeddedFont>
      <p:font typeface="Poppins"/>
      <p:regular r:id="rId29"/>
      <p:bold r:id="rId30"/>
      <p:italic r:id="rId31"/>
      <p:boldItalic r:id="rId32"/>
    </p:embeddedFont>
    <p:embeddedFont>
      <p:font typeface="Poppins Light"/>
      <p:regular r:id="rId33"/>
      <p:bold r:id="rId34"/>
      <p:italic r:id="rId35"/>
      <p:boldItalic r:id="rId36"/>
    </p:embeddedFont>
    <p:embeddedFont>
      <p:font typeface="Poppins Medium"/>
      <p:regular r:id="rId37"/>
      <p:bold r:id="rId38"/>
      <p:italic r:id="rId39"/>
      <p:boldItalic r:id="rId40"/>
    </p:embeddedFont>
    <p:embeddedFont>
      <p:font typeface="Poppins Black"/>
      <p:bold r:id="rId41"/>
      <p:boldItalic r:id="rId42"/>
    </p:embeddedFont>
    <p:embeddedFont>
      <p:font typeface="Karla"/>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Medium-boldItalic.fntdata"/><Relationship Id="rId20" Type="http://schemas.openxmlformats.org/officeDocument/2006/relationships/slide" Target="slides/slide15.xml"/><Relationship Id="rId42" Type="http://schemas.openxmlformats.org/officeDocument/2006/relationships/font" Target="fonts/PoppinsBlack-boldItalic.fntdata"/><Relationship Id="rId41" Type="http://schemas.openxmlformats.org/officeDocument/2006/relationships/font" Target="fonts/PoppinsBlack-bold.fntdata"/><Relationship Id="rId22" Type="http://schemas.openxmlformats.org/officeDocument/2006/relationships/slide" Target="slides/slide17.xml"/><Relationship Id="rId44" Type="http://schemas.openxmlformats.org/officeDocument/2006/relationships/font" Target="fonts/Karla-bold.fntdata"/><Relationship Id="rId21" Type="http://schemas.openxmlformats.org/officeDocument/2006/relationships/slide" Target="slides/slide16.xml"/><Relationship Id="rId43" Type="http://schemas.openxmlformats.org/officeDocument/2006/relationships/font" Target="fonts/Karla-regular.fntdata"/><Relationship Id="rId24" Type="http://schemas.openxmlformats.org/officeDocument/2006/relationships/slide" Target="slides/slide19.xml"/><Relationship Id="rId46" Type="http://schemas.openxmlformats.org/officeDocument/2006/relationships/font" Target="fonts/Karla-boldItalic.fntdata"/><Relationship Id="rId23" Type="http://schemas.openxmlformats.org/officeDocument/2006/relationships/slide" Target="slides/slide18.xml"/><Relationship Id="rId45" Type="http://schemas.openxmlformats.org/officeDocument/2006/relationships/font" Target="fonts/Karl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bold.fntdata"/><Relationship Id="rId25" Type="http://schemas.openxmlformats.org/officeDocument/2006/relationships/font" Target="fonts/ProximaNova-regular.fntdata"/><Relationship Id="rId28" Type="http://schemas.openxmlformats.org/officeDocument/2006/relationships/font" Target="fonts/ProximaNova-boldItalic.fntdata"/><Relationship Id="rId27" Type="http://schemas.openxmlformats.org/officeDocument/2006/relationships/font" Target="fonts/ProximaNova-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italic.fntdata"/><Relationship Id="rId30" Type="http://schemas.openxmlformats.org/officeDocument/2006/relationships/font" Target="fonts/Poppins-bold.fntdata"/><Relationship Id="rId11" Type="http://schemas.openxmlformats.org/officeDocument/2006/relationships/slide" Target="slides/slide6.xml"/><Relationship Id="rId33" Type="http://schemas.openxmlformats.org/officeDocument/2006/relationships/font" Target="fonts/PoppinsLight-regular.fntdata"/><Relationship Id="rId10" Type="http://schemas.openxmlformats.org/officeDocument/2006/relationships/slide" Target="slides/slide5.xml"/><Relationship Id="rId32" Type="http://schemas.openxmlformats.org/officeDocument/2006/relationships/font" Target="fonts/Poppins-boldItalic.fntdata"/><Relationship Id="rId13" Type="http://schemas.openxmlformats.org/officeDocument/2006/relationships/slide" Target="slides/slide8.xml"/><Relationship Id="rId35" Type="http://schemas.openxmlformats.org/officeDocument/2006/relationships/font" Target="fonts/PoppinsLight-italic.fntdata"/><Relationship Id="rId12" Type="http://schemas.openxmlformats.org/officeDocument/2006/relationships/slide" Target="slides/slide7.xml"/><Relationship Id="rId34" Type="http://schemas.openxmlformats.org/officeDocument/2006/relationships/font" Target="fonts/PoppinsLight-bold.fntdata"/><Relationship Id="rId15" Type="http://schemas.openxmlformats.org/officeDocument/2006/relationships/slide" Target="slides/slide10.xml"/><Relationship Id="rId37" Type="http://schemas.openxmlformats.org/officeDocument/2006/relationships/font" Target="fonts/PoppinsMedium-regular.fntdata"/><Relationship Id="rId14" Type="http://schemas.openxmlformats.org/officeDocument/2006/relationships/slide" Target="slides/slide9.xml"/><Relationship Id="rId36" Type="http://schemas.openxmlformats.org/officeDocument/2006/relationships/font" Target="fonts/PoppinsLight-boldItalic.fntdata"/><Relationship Id="rId17" Type="http://schemas.openxmlformats.org/officeDocument/2006/relationships/slide" Target="slides/slide12.xml"/><Relationship Id="rId39" Type="http://schemas.openxmlformats.org/officeDocument/2006/relationships/font" Target="fonts/PoppinsMedium-italic.fntdata"/><Relationship Id="rId16" Type="http://schemas.openxmlformats.org/officeDocument/2006/relationships/slide" Target="slides/slide11.xml"/><Relationship Id="rId38" Type="http://schemas.openxmlformats.org/officeDocument/2006/relationships/font" Target="fonts/PoppinsMedium-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3playmedia.com/accessibility-online-video-stats/clkn/https/www.facebook.com/business/news/updated-features-for-video-ad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3playmedia.com/learn/"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d571f86a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d571f86a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db15eb4c6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db15eb4c6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So, are live captions good enough? Can we stop there?</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From our tests and research, live automatic captions range from 80% to over 90%.</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The industry standard for post production captioning, or closed captioning, is 99% measured accuracy rate. If you want to provide a truly accessible solution, you’ll want to make sure you edit the transcript and remove any errors, also add speaker IDs and non-speech elements.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In our recent state of live captioning report, we analyzed ASR software from various providers such as IBM Watson, Google, and Amazon. We uncovered that while ASR accuracy rates are improving across the board, they’re still not a sufficient solution to rely on in post-production captioning.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The report also helped us conclude that humans are crucial for providing accurate captions, which is why when you download your transcript after a live broadcast, you should take the necessary steps to correct it, if you are going to publish the recording. </a:t>
            </a:r>
            <a:endParaRPr>
              <a:solidFill>
                <a:schemeClr val="dk1"/>
              </a:solidFill>
              <a:latin typeface="Poppins"/>
              <a:ea typeface="Poppins"/>
              <a:cs typeface="Poppins"/>
              <a:sym typeface="Poppins"/>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d571f8710b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d571f8710b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Proxima Nova"/>
                <a:ea typeface="Proxima Nova"/>
                <a:cs typeface="Proxima Nova"/>
                <a:sym typeface="Proxima Nova"/>
              </a:rPr>
              <a:t>There are many reasons for why you should caption. The biggest is for accessibility.</a:t>
            </a:r>
            <a:r>
              <a:rPr lang="en">
                <a:solidFill>
                  <a:schemeClr val="dk1"/>
                </a:solidFill>
                <a:latin typeface="Proxima Nova"/>
                <a:ea typeface="Proxima Nova"/>
                <a:cs typeface="Proxima Nova"/>
                <a:sym typeface="Proxima Nova"/>
              </a:rPr>
              <a:t> </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I have on this slide the words accessibility and a-1-1-y, and a11y represents the 11 letters between the A and the Y in accessibility, and it also represents being an ally for accessibility.</a:t>
            </a:r>
            <a:endParaRPr>
              <a:solidFill>
                <a:schemeClr val="dk1"/>
              </a:solidFill>
              <a:latin typeface="Proxima Nova"/>
              <a:ea typeface="Proxima Nova"/>
              <a:cs typeface="Proxima Nova"/>
              <a:sym typeface="Proxima Nova"/>
            </a:endParaRPr>
          </a:p>
          <a:p>
            <a:pPr indent="0" lvl="0" marL="457200" rtl="0" algn="l">
              <a:lnSpc>
                <a:spcPct val="115000"/>
              </a:lnSpc>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There are 48 million Americans with hearing loss, which is about 20% of the US population and 360 million deaf or hard of hearing individuals around the world, and captions help make your content accessible to them.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Proxima Nova"/>
                <a:ea typeface="Proxima Nova"/>
                <a:cs typeface="Proxima Nova"/>
                <a:sym typeface="Proxima Nova"/>
              </a:rPr>
              <a:t>92 percent of consumers are watching video on mobile with the sound off due to environmental situations</a:t>
            </a:r>
            <a:r>
              <a:rPr lang="en">
                <a:solidFill>
                  <a:schemeClr val="dk1"/>
                </a:solidFill>
                <a:latin typeface="Proxima Nova"/>
                <a:ea typeface="Proxima Nova"/>
                <a:cs typeface="Proxima Nova"/>
                <a:sym typeface="Proxima Nova"/>
              </a:rPr>
              <a:t>. If they’re in a quiet space, if they forgot their headphones, if they’re at work or multitasking, people prefer not to watch videos with sound. So if you’re videos don’t have captions, the viewers may just be glossing right over them.</a:t>
            </a:r>
            <a:endParaRPr>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en">
                <a:solidFill>
                  <a:schemeClr val="dk1"/>
                </a:solidFill>
                <a:latin typeface="Proxima Nova"/>
                <a:ea typeface="Proxima Nova"/>
                <a:cs typeface="Proxima Nova"/>
                <a:sym typeface="Proxima Nova"/>
              </a:rPr>
              <a:t>Video accessibility has tremendous benefits for improving SEO, the user experience, your reach, and your brand.</a:t>
            </a:r>
            <a:r>
              <a:rPr lang="en">
                <a:solidFill>
                  <a:schemeClr val="dk1"/>
                </a:solidFill>
                <a:latin typeface="Proxima Nova"/>
                <a:ea typeface="Proxima Nova"/>
                <a:cs typeface="Proxima Nova"/>
                <a:sym typeface="Proxima Nova"/>
              </a:rPr>
              <a:t> A study by Liveclicker found that pages with transcripts earned an average of 16% more revenue than they did before transcripts were added.</a:t>
            </a:r>
            <a:endParaRPr>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According to Facebook, videos with captions have </a:t>
            </a:r>
            <a:r>
              <a:rPr lang="en" u="sng">
                <a:solidFill>
                  <a:srgbClr val="007EB5"/>
                </a:solidFill>
                <a:latin typeface="Proxima Nova"/>
                <a:ea typeface="Proxima Nova"/>
                <a:cs typeface="Proxima Nova"/>
                <a:sym typeface="Proxima Nova"/>
                <a:hlinkClick r:id="rId2">
                  <a:extLst>
                    <a:ext uri="{A12FA001-AC4F-418D-AE19-62706E023703}">
                      <ahyp:hlinkClr val="tx"/>
                    </a:ext>
                  </a:extLst>
                </a:hlinkClick>
              </a:rPr>
              <a:t>135% greater organic search traffic</a:t>
            </a:r>
            <a:r>
              <a:rPr lang="en">
                <a:solidFill>
                  <a:schemeClr val="dk1"/>
                </a:solidFill>
                <a:latin typeface="Proxima Nova"/>
                <a:ea typeface="Proxima Nova"/>
                <a:cs typeface="Proxima Nova"/>
                <a:sym typeface="Proxima Nova"/>
              </a:rPr>
              <a:t>.</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d571f8710b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d571f8710b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262C38"/>
              </a:buClr>
              <a:buSzPts val="1100"/>
              <a:buFont typeface="Arial"/>
              <a:buNone/>
            </a:pPr>
            <a:r>
              <a:rPr b="1" lang="en">
                <a:solidFill>
                  <a:schemeClr val="dk1"/>
                </a:solidFill>
                <a:latin typeface="Proxima Nova"/>
                <a:ea typeface="Proxima Nova"/>
                <a:cs typeface="Proxima Nova"/>
                <a:sym typeface="Proxima Nova"/>
              </a:rPr>
              <a:t>The Rehabilitation Act of 1973 was the 1st major accessibility law in US. </a:t>
            </a:r>
            <a:r>
              <a:rPr lang="en">
                <a:solidFill>
                  <a:schemeClr val="dk1"/>
                </a:solidFill>
                <a:latin typeface="Proxima Nova"/>
                <a:ea typeface="Proxima Nova"/>
                <a:cs typeface="Proxima Nova"/>
                <a:sym typeface="Proxima Nova"/>
              </a:rPr>
              <a:t>It has two sections which specifically impact video accessibility. </a:t>
            </a:r>
            <a:endParaRPr>
              <a:solidFill>
                <a:schemeClr val="dk1"/>
              </a:solidFill>
              <a:latin typeface="Proxima Nova"/>
              <a:ea typeface="Proxima Nova"/>
              <a:cs typeface="Proxima Nova"/>
              <a:sym typeface="Proxima Nova"/>
            </a:endParaRPr>
          </a:p>
          <a:p>
            <a:pPr indent="-298450" lvl="0" marL="457200" rtl="0" algn="l">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Section 504 is a broad antidiscrimination law that requires equal access for individuals with disabilities, which applies to federal &amp; federally funded programs. </a:t>
            </a:r>
            <a:endParaRPr>
              <a:solidFill>
                <a:schemeClr val="dk1"/>
              </a:solidFill>
              <a:latin typeface="Proxima Nova"/>
              <a:ea typeface="Proxima Nova"/>
              <a:cs typeface="Proxima Nova"/>
              <a:sym typeface="Proxima Nova"/>
            </a:endParaRPr>
          </a:p>
          <a:p>
            <a:pPr indent="-298450" lvl="0" marL="457200" rtl="0" algn="l">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Section 508 requires federal communications and Information technology to be made accessible. The Section 508 Refresh references web content accessibility guidelines WCAG 2.0. So what’s unique about the Rehabilitation Act is that closed captioning and audio description requirements are written directly into Section 508.</a:t>
            </a:r>
            <a:endParaRPr>
              <a:solidFill>
                <a:schemeClr val="dk1"/>
              </a:solidFill>
              <a:latin typeface="Proxima Nova"/>
              <a:ea typeface="Proxima Nova"/>
              <a:cs typeface="Proxima Nova"/>
              <a:sym typeface="Proxima Nova"/>
            </a:endParaRPr>
          </a:p>
          <a:p>
            <a:pPr indent="0" lvl="0" marL="457200" rtl="0" algn="l">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 </a:t>
            </a:r>
            <a:endParaRPr>
              <a:solidFill>
                <a:schemeClr val="dk1"/>
              </a:solidFill>
              <a:latin typeface="Proxima Nova"/>
              <a:ea typeface="Proxima Nova"/>
              <a:cs typeface="Proxima Nova"/>
              <a:sym typeface="Proxima Nova"/>
            </a:endParaRPr>
          </a:p>
          <a:p>
            <a:pPr indent="0" lvl="0" marL="0" rtl="0" algn="l">
              <a:spcBef>
                <a:spcPts val="0"/>
              </a:spcBef>
              <a:spcAft>
                <a:spcPts val="0"/>
              </a:spcAft>
              <a:buClr>
                <a:srgbClr val="262C38"/>
              </a:buClr>
              <a:buSzPts val="1100"/>
              <a:buFont typeface="Arial"/>
              <a:buNone/>
            </a:pPr>
            <a:r>
              <a:rPr b="1" lang="en">
                <a:solidFill>
                  <a:schemeClr val="dk1"/>
                </a:solidFill>
                <a:latin typeface="Proxima Nova"/>
                <a:ea typeface="Proxima Nova"/>
                <a:cs typeface="Proxima Nova"/>
                <a:sym typeface="Proxima Nova"/>
              </a:rPr>
              <a:t>The Americans with Disabilities Act was the 2nd major accessibility law in US. </a:t>
            </a:r>
            <a:r>
              <a:rPr lang="en">
                <a:solidFill>
                  <a:schemeClr val="dk1"/>
                </a:solidFill>
                <a:latin typeface="Proxima Nova"/>
                <a:ea typeface="Proxima Nova"/>
                <a:cs typeface="Proxima Nova"/>
                <a:sym typeface="Proxima Nova"/>
              </a:rPr>
              <a:t>It has two sections that impact video accessibility. </a:t>
            </a:r>
            <a:endParaRPr>
              <a:solidFill>
                <a:schemeClr val="dk1"/>
              </a:solidFill>
              <a:latin typeface="Proxima Nova"/>
              <a:ea typeface="Proxima Nova"/>
              <a:cs typeface="Proxima Nova"/>
              <a:sym typeface="Proxima Nova"/>
            </a:endParaRPr>
          </a:p>
          <a:p>
            <a:pPr indent="-298450" lvl="0" marL="457200" rtl="0" algn="l">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Title II applies to public entities.</a:t>
            </a:r>
            <a:endParaRPr>
              <a:solidFill>
                <a:schemeClr val="dk1"/>
              </a:solidFill>
              <a:latin typeface="Proxima Nova"/>
              <a:ea typeface="Proxima Nova"/>
              <a:cs typeface="Proxima Nova"/>
              <a:sym typeface="Proxima Nova"/>
            </a:endParaRPr>
          </a:p>
          <a:p>
            <a:pPr indent="-298450" lvl="0" marL="457200" rtl="0" algn="l">
              <a:spcBef>
                <a:spcPts val="0"/>
              </a:spcBef>
              <a:spcAft>
                <a:spcPts val="0"/>
              </a:spcAft>
              <a:buClr>
                <a:schemeClr val="dk1"/>
              </a:buClr>
              <a:buSzPts val="1100"/>
              <a:buChar char="●"/>
            </a:pPr>
            <a:r>
              <a:rPr lang="en">
                <a:solidFill>
                  <a:schemeClr val="dk1"/>
                </a:solidFill>
                <a:latin typeface="Proxima Nova"/>
                <a:ea typeface="Proxima Nova"/>
                <a:cs typeface="Proxima Nova"/>
                <a:sym typeface="Proxima Nova"/>
              </a:rPr>
              <a:t>Title III applies to places of public accommodation, including private organizations that provide a public accommodation, so a doctors office, a library, a hotel, a restaurant, and many more places. </a:t>
            </a:r>
            <a:endParaRPr>
              <a:solidFill>
                <a:schemeClr val="dk1"/>
              </a:solidFill>
              <a:latin typeface="Proxima Nova"/>
              <a:ea typeface="Proxima Nova"/>
              <a:cs typeface="Proxima Nova"/>
              <a:sym typeface="Proxima Nova"/>
            </a:endParaRPr>
          </a:p>
          <a:p>
            <a:pPr indent="-298450" lvl="1" marL="914400" rtl="0" algn="l">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The context of a place of public accommodation has been tried in many lawsuits in regards to how it impacts internet-only businesses, and in several cases Title III has been extended to the online spaces. For example, There were suits against Netflix both in regards to closed captioning and audio description, and in both cases the outcome was that Netflix had to provide accurate captions for their streaming shows and audio description for their Netflix originals.</a:t>
            </a:r>
            <a:endParaRPr>
              <a:solidFill>
                <a:schemeClr val="dk1"/>
              </a:solidFill>
              <a:latin typeface="Proxima Nova"/>
              <a:ea typeface="Proxima Nova"/>
              <a:cs typeface="Proxima Nova"/>
              <a:sym typeface="Proxima Nova"/>
            </a:endParaRPr>
          </a:p>
          <a:p>
            <a:pPr indent="0" lvl="0" marL="0" rtl="0" algn="l">
              <a:spcBef>
                <a:spcPts val="0"/>
              </a:spcBef>
              <a:spcAft>
                <a:spcPts val="0"/>
              </a:spcAft>
              <a:buClr>
                <a:srgbClr val="262C38"/>
              </a:buClr>
              <a:buSzPts val="1100"/>
              <a:buFont typeface="Arial"/>
              <a:buNone/>
            </a:pPr>
            <a:r>
              <a:rPr lang="en">
                <a:solidFill>
                  <a:schemeClr val="dk1"/>
                </a:solidFill>
                <a:latin typeface="Proxima Nova"/>
                <a:ea typeface="Proxima Nova"/>
                <a:cs typeface="Proxima Nova"/>
                <a:sym typeface="Proxima Nova"/>
              </a:rPr>
              <a:t> </a:t>
            </a:r>
            <a:endParaRPr>
              <a:solidFill>
                <a:schemeClr val="dk1"/>
              </a:solidFill>
              <a:latin typeface="Proxima Nova"/>
              <a:ea typeface="Proxima Nova"/>
              <a:cs typeface="Proxima Nova"/>
              <a:sym typeface="Proxima Nova"/>
            </a:endParaRPr>
          </a:p>
          <a:p>
            <a:pPr indent="0" lvl="0" marL="0" rtl="0" algn="l">
              <a:spcBef>
                <a:spcPts val="0"/>
              </a:spcBef>
              <a:spcAft>
                <a:spcPts val="0"/>
              </a:spcAft>
              <a:buClr>
                <a:srgbClr val="262C38"/>
              </a:buClr>
              <a:buSzPts val="1100"/>
              <a:buFont typeface="Arial"/>
              <a:buNone/>
            </a:pPr>
            <a:r>
              <a:rPr b="1" lang="en">
                <a:solidFill>
                  <a:schemeClr val="dk1"/>
                </a:solidFill>
                <a:latin typeface="Proxima Nova"/>
                <a:ea typeface="Proxima Nova"/>
                <a:cs typeface="Proxima Nova"/>
                <a:sym typeface="Proxima Nova"/>
              </a:rPr>
              <a:t>The third major accessibility law in the US is the 21st Century Communications &amp; Video Accessibility Act, or the CVAA.</a:t>
            </a:r>
            <a:endParaRPr b="1">
              <a:solidFill>
                <a:schemeClr val="dk1"/>
              </a:solidFill>
              <a:latin typeface="Proxima Nova"/>
              <a:ea typeface="Proxima Nova"/>
              <a:cs typeface="Proxima Nova"/>
              <a:sym typeface="Proxima Nova"/>
            </a:endParaRPr>
          </a:p>
          <a:p>
            <a:pPr indent="-298450" lvl="0" marL="457200" rtl="0" algn="l">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For caption requirements, the CVAA applies specifically to online video that has previously aired on television.</a:t>
            </a:r>
            <a:r>
              <a:rPr b="1" lang="en">
                <a:solidFill>
                  <a:schemeClr val="dk1"/>
                </a:solidFill>
                <a:latin typeface="Proxima Nova"/>
                <a:ea typeface="Proxima Nova"/>
                <a:cs typeface="Proxima Nova"/>
                <a:sym typeface="Proxima Nova"/>
              </a:rPr>
              <a:t> </a:t>
            </a:r>
            <a:r>
              <a:rPr lang="en">
                <a:solidFill>
                  <a:schemeClr val="dk1"/>
                </a:solidFill>
                <a:latin typeface="Proxima Nova"/>
                <a:ea typeface="Proxima Nova"/>
                <a:cs typeface="Proxima Nova"/>
                <a:sym typeface="Proxima Nova"/>
              </a:rPr>
              <a:t>Any online video that previously appeared on television with captions has to be captioned when it goes online, including video clips &amp; trailers. As for AD, the CVAA is phasing in audio description requirements by 2020.</a:t>
            </a:r>
            <a:endParaRPr>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en">
                <a:solidFill>
                  <a:schemeClr val="dk1"/>
                </a:solidFill>
                <a:latin typeface="Proxima Nova"/>
                <a:ea typeface="Proxima Nova"/>
                <a:cs typeface="Proxima Nova"/>
                <a:sym typeface="Proxima Nova"/>
              </a:rPr>
              <a:t>One other thing to know of are the standards that should be met to mitigate the risk of legal action.</a:t>
            </a:r>
            <a:endParaRPr>
              <a:solidFill>
                <a:schemeClr val="dk1"/>
              </a:solidFill>
              <a:latin typeface="Proxima Nova"/>
              <a:ea typeface="Proxima Nova"/>
              <a:cs typeface="Proxima Nova"/>
              <a:sym typeface="Proxima Nova"/>
            </a:endParaRPr>
          </a:p>
          <a:p>
            <a:pPr indent="-298450" lvl="0" marL="457200" rtl="0" algn="l">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The Web Content Accessibility Guidelines, or WCAG 2.0, are the international standards and best practices for web accessibility. It’s important to note that there is a WCAG 2.1, but for the time being, WCAG 2.0 is currently what’s referenced in lawsuits and legal recommendations.</a:t>
            </a:r>
            <a:endParaRPr>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
                <a:solidFill>
                  <a:schemeClr val="dk1"/>
                </a:solidFill>
                <a:latin typeface="Proxima Nova"/>
                <a:ea typeface="Proxima Nova"/>
                <a:cs typeface="Proxima Nova"/>
                <a:sym typeface="Proxima Nova"/>
              </a:rPr>
              <a:t>WCAG is the international set of guidelines helping to make digital content accessible for all users, specifically, users with disabilities.</a:t>
            </a:r>
            <a:r>
              <a:rPr lang="en">
                <a:solidFill>
                  <a:schemeClr val="dk1"/>
                </a:solidFill>
                <a:latin typeface="Proxima Nova"/>
                <a:ea typeface="Proxima Nova"/>
                <a:cs typeface="Proxima Nova"/>
                <a:sym typeface="Proxima Nova"/>
              </a:rPr>
              <a:t> It outlines best practices for making web content universally perceivable, operable, understandable, and robust. </a:t>
            </a:r>
            <a:endParaRPr>
              <a:solidFill>
                <a:srgbClr val="262C38"/>
              </a:solidFill>
              <a:latin typeface="Proxima Nova"/>
              <a:ea typeface="Proxima Nova"/>
              <a:cs typeface="Proxima Nova"/>
              <a:sym typeface="Proxima Nova"/>
            </a:endParaRPr>
          </a:p>
          <a:p>
            <a:pPr indent="0" lvl="0" marL="0" rtl="0" algn="l">
              <a:spcBef>
                <a:spcPts val="0"/>
              </a:spcBef>
              <a:spcAft>
                <a:spcPts val="0"/>
              </a:spcAft>
              <a:buNone/>
            </a:pPr>
            <a:r>
              <a:t/>
            </a:r>
            <a:endParaRPr b="1">
              <a:solidFill>
                <a:srgbClr val="262C38"/>
              </a:solidFill>
              <a:latin typeface="Proxima Nova"/>
              <a:ea typeface="Proxima Nova"/>
              <a:cs typeface="Proxima Nova"/>
              <a:sym typeface="Proxima Nova"/>
            </a:endParaRPr>
          </a:p>
          <a:p>
            <a:pPr indent="0" lvl="0" marL="0" rtl="0" algn="l">
              <a:spcBef>
                <a:spcPts val="0"/>
              </a:spcBef>
              <a:spcAft>
                <a:spcPts val="0"/>
              </a:spcAft>
              <a:buNone/>
            </a:pPr>
            <a:r>
              <a:rPr b="1" lang="en">
                <a:solidFill>
                  <a:srgbClr val="262C38"/>
                </a:solidFill>
                <a:latin typeface="Proxima Nova"/>
                <a:ea typeface="Proxima Nova"/>
                <a:cs typeface="Proxima Nova"/>
                <a:sym typeface="Proxima Nova"/>
              </a:rPr>
              <a:t>So, WCAG has three levels of compliance</a:t>
            </a:r>
            <a:endParaRPr b="1">
              <a:solidFill>
                <a:srgbClr val="262C38"/>
              </a:solidFill>
              <a:latin typeface="Proxima Nova"/>
              <a:ea typeface="Proxima Nova"/>
              <a:cs typeface="Proxima Nova"/>
              <a:sym typeface="Proxima Nova"/>
            </a:endParaRPr>
          </a:p>
          <a:p>
            <a:pPr indent="-298450" lvl="0" marL="457200" rtl="0" algn="l">
              <a:spcBef>
                <a:spcPts val="0"/>
              </a:spcBef>
              <a:spcAft>
                <a:spcPts val="0"/>
              </a:spcAft>
              <a:buClr>
                <a:srgbClr val="262C38"/>
              </a:buClr>
              <a:buSzPts val="1100"/>
              <a:buFont typeface="Proxima Nova"/>
              <a:buChar char="●"/>
            </a:pPr>
            <a:r>
              <a:rPr lang="en">
                <a:solidFill>
                  <a:srgbClr val="262C38"/>
                </a:solidFill>
                <a:latin typeface="Proxima Nova"/>
                <a:ea typeface="Proxima Nova"/>
                <a:cs typeface="Proxima Nova"/>
                <a:sym typeface="Proxima Nova"/>
              </a:rPr>
              <a:t>Level A is easiest to maintain</a:t>
            </a:r>
            <a:endParaRPr>
              <a:solidFill>
                <a:srgbClr val="262C38"/>
              </a:solidFill>
              <a:latin typeface="Proxima Nova"/>
              <a:ea typeface="Proxima Nova"/>
              <a:cs typeface="Proxima Nova"/>
              <a:sym typeface="Proxima Nova"/>
            </a:endParaRPr>
          </a:p>
          <a:p>
            <a:pPr indent="-298450" lvl="0" marL="457200" rtl="0" algn="l">
              <a:spcBef>
                <a:spcPts val="0"/>
              </a:spcBef>
              <a:spcAft>
                <a:spcPts val="0"/>
              </a:spcAft>
              <a:buClr>
                <a:srgbClr val="262C38"/>
              </a:buClr>
              <a:buSzPts val="1100"/>
              <a:buFont typeface="Proxima Nova"/>
              <a:buChar char="●"/>
            </a:pPr>
            <a:r>
              <a:rPr lang="en">
                <a:solidFill>
                  <a:srgbClr val="262C38"/>
                </a:solidFill>
                <a:latin typeface="Proxima Nova"/>
                <a:ea typeface="Proxima Nova"/>
                <a:cs typeface="Proxima Nova"/>
                <a:sym typeface="Proxima Nova"/>
              </a:rPr>
              <a:t>Level AA is what most people are aiming for, this is the mid-level of standards.</a:t>
            </a:r>
            <a:endParaRPr>
              <a:solidFill>
                <a:srgbClr val="262C38"/>
              </a:solidFill>
              <a:latin typeface="Proxima Nova"/>
              <a:ea typeface="Proxima Nova"/>
              <a:cs typeface="Proxima Nova"/>
              <a:sym typeface="Proxima Nova"/>
            </a:endParaRPr>
          </a:p>
          <a:p>
            <a:pPr indent="-298450" lvl="0" marL="457200" rtl="0" algn="l">
              <a:spcBef>
                <a:spcPts val="0"/>
              </a:spcBef>
              <a:spcAft>
                <a:spcPts val="0"/>
              </a:spcAft>
              <a:buClr>
                <a:srgbClr val="262C38"/>
              </a:buClr>
              <a:buSzPts val="1100"/>
              <a:buFont typeface="Proxima Nova"/>
              <a:buChar char="●"/>
            </a:pPr>
            <a:r>
              <a:rPr lang="en">
                <a:solidFill>
                  <a:srgbClr val="262C38"/>
                </a:solidFill>
                <a:latin typeface="Proxima Nova"/>
                <a:ea typeface="Proxima Nova"/>
                <a:cs typeface="Proxima Nova"/>
                <a:sym typeface="Proxima Nova"/>
              </a:rPr>
              <a:t>Level AAA is most comprehensive, highest accessibility standard.</a:t>
            </a:r>
            <a:endParaRPr>
              <a:solidFill>
                <a:srgbClr val="262C38"/>
              </a:solidFill>
              <a:latin typeface="Proxima Nova"/>
              <a:ea typeface="Proxima Nova"/>
              <a:cs typeface="Proxima Nova"/>
              <a:sym typeface="Proxima Nova"/>
            </a:endParaRPr>
          </a:p>
          <a:p>
            <a:pPr indent="0" lvl="0" marL="0" rtl="0" algn="l">
              <a:spcBef>
                <a:spcPts val="0"/>
              </a:spcBef>
              <a:spcAft>
                <a:spcPts val="0"/>
              </a:spcAft>
              <a:buNone/>
            </a:pPr>
            <a:r>
              <a:t/>
            </a:r>
            <a:endParaRPr>
              <a:solidFill>
                <a:srgbClr val="262C38"/>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
                <a:solidFill>
                  <a:srgbClr val="262C38"/>
                </a:solidFill>
                <a:latin typeface="Proxima Nova"/>
                <a:ea typeface="Proxima Nova"/>
                <a:cs typeface="Proxima Nova"/>
                <a:sym typeface="Proxima Nova"/>
              </a:rPr>
              <a:t>Most laws and lawsuits mention WCAG 2.0 compliance.</a:t>
            </a:r>
            <a:r>
              <a:rPr lang="en">
                <a:solidFill>
                  <a:srgbClr val="262C38"/>
                </a:solidFill>
                <a:latin typeface="Proxima Nova"/>
                <a:ea typeface="Proxima Nova"/>
                <a:cs typeface="Proxima Nova"/>
                <a:sym typeface="Proxima Nova"/>
              </a:rPr>
              <a:t> So for now, that’s what is legally required. Only if a law explicitly states that web developers have to adapt to the newest WCAG version do they need to make their content WCAG 2.1 complaint. The W3C does suggest that any new websites should follow WCAG 2.1 guidelines since they are more inclusive and mobile friendly.</a:t>
            </a:r>
            <a:endParaRPr>
              <a:solidFill>
                <a:srgbClr val="262C38"/>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solidFill>
                <a:srgbClr val="262C38"/>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
                <a:solidFill>
                  <a:srgbClr val="262C38"/>
                </a:solidFill>
                <a:latin typeface="Proxima Nova"/>
                <a:ea typeface="Proxima Nova"/>
                <a:cs typeface="Proxima Nova"/>
                <a:sym typeface="Proxima Nova"/>
              </a:rPr>
              <a:t>To be compliant with WCAG</a:t>
            </a:r>
            <a:r>
              <a:rPr lang="en">
                <a:solidFill>
                  <a:srgbClr val="262C38"/>
                </a:solidFill>
                <a:latin typeface="Proxima Nova"/>
                <a:ea typeface="Proxima Nova"/>
                <a:cs typeface="Proxima Nova"/>
                <a:sym typeface="Proxima Nova"/>
              </a:rPr>
              <a:t>, you are required to caption pre-recorded video for Level A compliance, and caption live video for Level AA compliance.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en">
                <a:solidFill>
                  <a:schemeClr val="dk1"/>
                </a:solidFill>
                <a:latin typeface="Proxima Nova"/>
                <a:ea typeface="Proxima Nova"/>
                <a:cs typeface="Proxima Nova"/>
                <a:sym typeface="Proxima Nova"/>
              </a:rPr>
              <a:t>FCC</a:t>
            </a:r>
            <a:r>
              <a:rPr lang="en">
                <a:solidFill>
                  <a:schemeClr val="dk1"/>
                </a:solidFill>
                <a:latin typeface="Proxima Nova"/>
                <a:ea typeface="Proxima Nova"/>
                <a:cs typeface="Proxima Nova"/>
                <a:sym typeface="Proxima Nova"/>
              </a:rPr>
              <a:t> accuracy, synchronicity, completeness, placement</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d571f8710b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d571f8710b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Proxima Nova"/>
                <a:ea typeface="Proxima Nova"/>
                <a:cs typeface="Proxima Nova"/>
                <a:sym typeface="Proxima Nova"/>
              </a:rPr>
              <a:t>WCAG is the international set of guidelines helping to make digital content accessible for all users, specifically, users with disabilities.</a:t>
            </a:r>
            <a:r>
              <a:rPr lang="en">
                <a:solidFill>
                  <a:schemeClr val="dk1"/>
                </a:solidFill>
                <a:latin typeface="Proxima Nova"/>
                <a:ea typeface="Proxima Nova"/>
                <a:cs typeface="Proxima Nova"/>
                <a:sym typeface="Proxima Nova"/>
              </a:rPr>
              <a:t> It outlines best practices for making web content universally perceivable, operable, understandable, and robust. </a:t>
            </a:r>
            <a:endParaRPr>
              <a:solidFill>
                <a:srgbClr val="262C38"/>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b="1">
              <a:solidFill>
                <a:srgbClr val="262C38"/>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en">
                <a:solidFill>
                  <a:srgbClr val="262C38"/>
                </a:solidFill>
                <a:latin typeface="Proxima Nova"/>
                <a:ea typeface="Proxima Nova"/>
                <a:cs typeface="Proxima Nova"/>
                <a:sym typeface="Proxima Nova"/>
              </a:rPr>
              <a:t>So, WCAG has three levels of compliance</a:t>
            </a:r>
            <a:endParaRPr b="1">
              <a:solidFill>
                <a:srgbClr val="262C38"/>
              </a:solidFill>
              <a:latin typeface="Proxima Nova"/>
              <a:ea typeface="Proxima Nova"/>
              <a:cs typeface="Proxima Nova"/>
              <a:sym typeface="Proxima Nova"/>
            </a:endParaRPr>
          </a:p>
          <a:p>
            <a:pPr indent="-298450" lvl="0" marL="457200" rtl="0" algn="l">
              <a:spcBef>
                <a:spcPts val="0"/>
              </a:spcBef>
              <a:spcAft>
                <a:spcPts val="0"/>
              </a:spcAft>
              <a:buClr>
                <a:srgbClr val="262C38"/>
              </a:buClr>
              <a:buSzPts val="1100"/>
              <a:buFont typeface="Proxima Nova"/>
              <a:buChar char="●"/>
            </a:pPr>
            <a:r>
              <a:rPr lang="en">
                <a:solidFill>
                  <a:srgbClr val="262C38"/>
                </a:solidFill>
                <a:latin typeface="Proxima Nova"/>
                <a:ea typeface="Proxima Nova"/>
                <a:cs typeface="Proxima Nova"/>
                <a:sym typeface="Proxima Nova"/>
              </a:rPr>
              <a:t>Level A is easiest to maintain</a:t>
            </a:r>
            <a:endParaRPr>
              <a:solidFill>
                <a:srgbClr val="262C38"/>
              </a:solidFill>
              <a:latin typeface="Proxima Nova"/>
              <a:ea typeface="Proxima Nova"/>
              <a:cs typeface="Proxima Nova"/>
              <a:sym typeface="Proxima Nova"/>
            </a:endParaRPr>
          </a:p>
          <a:p>
            <a:pPr indent="-298450" lvl="0" marL="457200" rtl="0" algn="l">
              <a:spcBef>
                <a:spcPts val="0"/>
              </a:spcBef>
              <a:spcAft>
                <a:spcPts val="0"/>
              </a:spcAft>
              <a:buClr>
                <a:srgbClr val="262C38"/>
              </a:buClr>
              <a:buSzPts val="1100"/>
              <a:buFont typeface="Proxima Nova"/>
              <a:buChar char="●"/>
            </a:pPr>
            <a:r>
              <a:rPr lang="en">
                <a:solidFill>
                  <a:srgbClr val="262C38"/>
                </a:solidFill>
                <a:latin typeface="Proxima Nova"/>
                <a:ea typeface="Proxima Nova"/>
                <a:cs typeface="Proxima Nova"/>
                <a:sym typeface="Proxima Nova"/>
              </a:rPr>
              <a:t>Level AA is what most people are aiming for, this is the mid-level of standards.</a:t>
            </a:r>
            <a:endParaRPr>
              <a:solidFill>
                <a:srgbClr val="262C38"/>
              </a:solidFill>
              <a:latin typeface="Proxima Nova"/>
              <a:ea typeface="Proxima Nova"/>
              <a:cs typeface="Proxima Nova"/>
              <a:sym typeface="Proxima Nova"/>
            </a:endParaRPr>
          </a:p>
          <a:p>
            <a:pPr indent="-298450" lvl="0" marL="457200" rtl="0" algn="l">
              <a:spcBef>
                <a:spcPts val="0"/>
              </a:spcBef>
              <a:spcAft>
                <a:spcPts val="0"/>
              </a:spcAft>
              <a:buClr>
                <a:srgbClr val="262C38"/>
              </a:buClr>
              <a:buSzPts val="1100"/>
              <a:buFont typeface="Proxima Nova"/>
              <a:buChar char="●"/>
            </a:pPr>
            <a:r>
              <a:rPr lang="en">
                <a:solidFill>
                  <a:srgbClr val="262C38"/>
                </a:solidFill>
                <a:latin typeface="Proxima Nova"/>
                <a:ea typeface="Proxima Nova"/>
                <a:cs typeface="Proxima Nova"/>
                <a:sym typeface="Proxima Nova"/>
              </a:rPr>
              <a:t>Level AAA is most comprehensive, highest accessibility standard.</a:t>
            </a:r>
            <a:endParaRPr>
              <a:solidFill>
                <a:srgbClr val="262C38"/>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a:solidFill>
                <a:srgbClr val="262C38"/>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b="1" lang="en">
                <a:solidFill>
                  <a:srgbClr val="262C38"/>
                </a:solidFill>
                <a:latin typeface="Proxima Nova"/>
                <a:ea typeface="Proxima Nova"/>
                <a:cs typeface="Proxima Nova"/>
                <a:sym typeface="Proxima Nova"/>
              </a:rPr>
              <a:t>Most laws and lawsuits mention WCAG 2.0 compliance.</a:t>
            </a:r>
            <a:r>
              <a:rPr lang="en">
                <a:solidFill>
                  <a:srgbClr val="262C38"/>
                </a:solidFill>
                <a:latin typeface="Proxima Nova"/>
                <a:ea typeface="Proxima Nova"/>
                <a:cs typeface="Proxima Nova"/>
                <a:sym typeface="Proxima Nova"/>
              </a:rPr>
              <a:t> So for now, that’s what is legally required. Only if a law explicitly states that web developers have to adapt to the newest WCAG version do they need to make their content WCAG 2.1 complaint. The W3C does suggest that any new websites should follow WCAG 2.1 guidelines since they are more inclusive and mobile friendly.</a:t>
            </a:r>
            <a:endParaRPr>
              <a:solidFill>
                <a:srgbClr val="262C38"/>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a:solidFill>
                <a:srgbClr val="262C38"/>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b="1" lang="en">
                <a:solidFill>
                  <a:srgbClr val="262C38"/>
                </a:solidFill>
                <a:latin typeface="Proxima Nova"/>
                <a:ea typeface="Proxima Nova"/>
                <a:cs typeface="Proxima Nova"/>
                <a:sym typeface="Proxima Nova"/>
              </a:rPr>
              <a:t>To be compliant with WCAG</a:t>
            </a:r>
            <a:r>
              <a:rPr lang="en">
                <a:solidFill>
                  <a:srgbClr val="262C38"/>
                </a:solidFill>
                <a:latin typeface="Proxima Nova"/>
                <a:ea typeface="Proxima Nova"/>
                <a:cs typeface="Proxima Nova"/>
                <a:sym typeface="Proxima Nova"/>
              </a:rPr>
              <a:t>, you are required to caption pre-recorded video for Level A compliance, and caption live video for Level AA compliance.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b="1">
              <a:solidFill>
                <a:schemeClr val="dk1"/>
              </a:solidFill>
              <a:latin typeface="Proxima Nova"/>
              <a:ea typeface="Proxima Nova"/>
              <a:cs typeface="Proxima Nova"/>
              <a:sym typeface="Proxima Nov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d571f8710b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d571f8710b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d571f8710b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d571f8710b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d571f8710b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d571f8710b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d571f8710b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d571f8710b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https://www.3playmedia.com/learn/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d571f8710b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d571f8710b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https://www.3playmedia.com/learn/webinars/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d571f8710b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d571f8710b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d571f86a5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d571f86a5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d571f86a5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d571f86a5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d571f86a5f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d571f86a5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d571f86a5f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d571f86a5f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333333"/>
                </a:solidFill>
                <a:highlight>
                  <a:schemeClr val="lt1"/>
                </a:highlight>
              </a:rPr>
              <a:t>Live captioning is much different than closed captioning, which </a:t>
            </a:r>
            <a:r>
              <a:rPr lang="en">
                <a:solidFill>
                  <a:schemeClr val="dk1"/>
                </a:solidFill>
                <a:latin typeface="Poppins"/>
                <a:ea typeface="Poppins"/>
                <a:cs typeface="Poppins"/>
                <a:sym typeface="Poppins"/>
              </a:rPr>
              <a:t>are used for pre-recorded video. Live captioning is for events happening in real time. For example this webinar, or a meeting, fitness classes, conferences, or online learning environments.</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Live captions ensure that all your live events are accessible to deaf or hard of hearing individuals, as well as make your content more engaging.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Live captions are created in various ways. The two main options would be through automatic speech recognition technology or by a human stenographer.</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There might be slight delays in live captioning as the ASR technology is processing the words or the stenographer is typing.</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(depends on platform)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None/>
            </a:pPr>
            <a:r>
              <a:t/>
            </a:r>
            <a:endParaRPr b="1">
              <a:solidFill>
                <a:srgbClr val="333333"/>
              </a:solidFill>
              <a:highlight>
                <a:schemeClr val="lt1"/>
              </a:highlight>
              <a:latin typeface="Karla"/>
              <a:ea typeface="Karla"/>
              <a:cs typeface="Karla"/>
              <a:sym typeface="Karl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d571f8710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d571f8710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When talking about live captioning here are some other terms to know. CART, which stands for communication access realtime translation, is a service for live captioning that involves humans, or stenographers or captioners as they are typically called and this is mostly done remotely.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ASR stands for automatic speech recognition, and this technology is used for live automatic captioning solutions.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d571f8710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d571f8710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For closed captioning, you’ll often hear about the 99% accuracy rate.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Since live captioning is happening in real-time, the accuracy rate can be lower. There are many factors that can affect the accuracy of your captions.</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For example, live captioning is verbatim. So “uhms” and “ahs” can get in the way. In addition, many words are homophones (words that sound like other words) which will result in a distorted meaning.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Live captioning accuracy can range from 80% to over 90%. It truly depends on the external environment like background noise for example. Also, accuracy changes depending on whether you’re involving human transcriptionists, or solely using ASR technology. Typically, humans tend to be more accurate but will miss more words. Whereas, ASR will be less accurate but not miss any words. Live automatic captions (with ASR) will also not have speaker identifications or include non-speech elements.</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Latency is another element of live captioning quality. Since the live captions are being generated in real-time, based on the spoken dialogue within the video or audio, there’s always going to be a slight latency. It ranges depending on the quality of streaming equipment and overall connection, but on average latency should be 3-5 seconds.</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Currently, there are no governing bodies for live captioning, but certain states do have standards in place for the quality of live captioning in instances live court reports or sporting events.</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None/>
            </a:pPr>
            <a:r>
              <a:t/>
            </a:r>
            <a:endParaRPr b="1">
              <a:solidFill>
                <a:schemeClr val="dk1"/>
              </a:solidFill>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d571f8710b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d571f8710b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Let’s cover some general best practices for live captioning - these are both helpful if you are using an automatic software or a CART service.</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Strong network connection - it helps if you have a hard-wired connection to the internet via an ethernet cable, as opposed to using wifi since sometimes wifi can be unreliable.</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Good quality audio - we recommend investing in a microphone or headset instead of relying on your computer or phone mic. These microphones can often pick up surrounding sounds and sound very distant or echo-y. A good microphone will cost around $50.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Next, your surrounding sounds. In particular with automatic live captioning, you have to be careful of your surroundings. A computer is not as smart as a human to detect what is just background noise. So making sure you have little to no background noise is imperative. You can hang blankets around your room to help dampen the sound. We also recommend you avoid echo-y rooms.</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Next you want a single speaker at a time, if possible, to avoid multiple speakers speaking at the same time.</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Last, clear speech and pronunciation is imperative for accuracy.</a:t>
            </a:r>
            <a:endParaRPr>
              <a:solidFill>
                <a:schemeClr val="dk1"/>
              </a:solidFill>
              <a:latin typeface="Poppins"/>
              <a:ea typeface="Poppins"/>
              <a:cs typeface="Poppins"/>
              <a:sym typeface="Poppins"/>
            </a:endParaRPr>
          </a:p>
          <a:p>
            <a:pPr indent="0" lvl="0" marL="0" rtl="0" algn="l">
              <a:spcBef>
                <a:spcPts val="0"/>
              </a:spcBef>
              <a:spcAft>
                <a:spcPts val="0"/>
              </a:spcAft>
              <a:buNone/>
            </a:pPr>
            <a:r>
              <a:t/>
            </a:r>
            <a:endParaRPr b="1">
              <a:solidFill>
                <a:schemeClr val="dk1"/>
              </a:solidFill>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db15eb4c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db15eb4c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If your video or meeting player doesn’t support live captioning, you can always link to an external URL that streams the live captions or transcript.</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To do this, you just need to add a snippet of code (code that includes the streaming captions or transcript output) to embed into the page you’re linking to - this works similarly to a plugin embed solution.</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3Play offers this capability to copy the embed code of the live streaming captions, for implementing on your external URL page.</a:t>
            </a:r>
            <a:endParaRPr>
              <a:solidFill>
                <a:schemeClr val="dk1"/>
              </a:solidFill>
              <a:latin typeface="Poppins"/>
              <a:ea typeface="Poppins"/>
              <a:cs typeface="Poppins"/>
              <a:sym typeface="Poppins"/>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48995" r="0" t="0"/>
          <a:stretch/>
        </p:blipFill>
        <p:spPr>
          <a:xfrm>
            <a:off x="4480050" y="0"/>
            <a:ext cx="4663949" cy="5143500"/>
          </a:xfrm>
          <a:prstGeom prst="rect">
            <a:avLst/>
          </a:prstGeom>
          <a:noFill/>
          <a:ln>
            <a:noFill/>
          </a:ln>
        </p:spPr>
      </p:pic>
      <p:sp>
        <p:nvSpPr>
          <p:cNvPr id="55" name="Google Shape;55;p13"/>
          <p:cNvSpPr txBox="1"/>
          <p:nvPr/>
        </p:nvSpPr>
        <p:spPr>
          <a:xfrm>
            <a:off x="271225" y="1834325"/>
            <a:ext cx="37488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FFFFFF"/>
                </a:solidFill>
                <a:latin typeface="Poppins Black"/>
                <a:ea typeface="Poppins Black"/>
                <a:cs typeface="Poppins Black"/>
                <a:sym typeface="Poppins Black"/>
              </a:rPr>
              <a:t>Live Captioning with 3Play Media</a:t>
            </a:r>
            <a:endParaRPr sz="2500">
              <a:solidFill>
                <a:srgbClr val="FFFFFF"/>
              </a:solidFill>
              <a:latin typeface="Poppins Black"/>
              <a:ea typeface="Poppins Black"/>
              <a:cs typeface="Poppins Black"/>
              <a:sym typeface="Poppins Black"/>
            </a:endParaRPr>
          </a:p>
        </p:txBody>
      </p:sp>
      <p:sp>
        <p:nvSpPr>
          <p:cNvPr id="56" name="Google Shape;56;p13"/>
          <p:cNvSpPr txBox="1"/>
          <p:nvPr/>
        </p:nvSpPr>
        <p:spPr>
          <a:xfrm>
            <a:off x="238800" y="3043025"/>
            <a:ext cx="3910200" cy="16284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Clr>
                <a:schemeClr val="dk1"/>
              </a:buClr>
              <a:buSzPts val="1100"/>
              <a:buFont typeface="Arial"/>
              <a:buNone/>
            </a:pPr>
            <a:r>
              <a:rPr lang="en" sz="900">
                <a:solidFill>
                  <a:srgbClr val="FFFFFF"/>
                </a:solidFill>
                <a:latin typeface="Poppins Light"/>
                <a:ea typeface="Poppins Light"/>
                <a:cs typeface="Poppins Light"/>
                <a:sym typeface="Poppins Light"/>
              </a:rPr>
              <a:t>✋</a:t>
            </a:r>
            <a:r>
              <a:rPr lang="en" sz="900">
                <a:solidFill>
                  <a:srgbClr val="FFFFFF"/>
                </a:solidFill>
                <a:latin typeface="Poppins Medium"/>
                <a:ea typeface="Poppins Medium"/>
                <a:cs typeface="Poppins Medium"/>
                <a:sym typeface="Poppins Medium"/>
              </a:rPr>
              <a:t> Type questions in the Q&amp;A window during the presentation</a:t>
            </a:r>
            <a:endParaRPr sz="900">
              <a:solidFill>
                <a:srgbClr val="FFFFFF"/>
              </a:solidFill>
              <a:latin typeface="Poppins Medium"/>
              <a:ea typeface="Poppins Medium"/>
              <a:cs typeface="Poppins Medium"/>
              <a:sym typeface="Poppins Medium"/>
            </a:endParaRPr>
          </a:p>
          <a:p>
            <a:pPr indent="0" lvl="0" marL="0" rtl="0" algn="l">
              <a:lnSpc>
                <a:spcPct val="140000"/>
              </a:lnSpc>
              <a:spcBef>
                <a:spcPts val="0"/>
              </a:spcBef>
              <a:spcAft>
                <a:spcPts val="0"/>
              </a:spcAft>
              <a:buClr>
                <a:schemeClr val="dk1"/>
              </a:buClr>
              <a:buSzPts val="1100"/>
              <a:buFont typeface="Arial"/>
              <a:buNone/>
            </a:pPr>
            <a:r>
              <a:rPr lang="en" sz="900">
                <a:solidFill>
                  <a:srgbClr val="FFFFFF"/>
                </a:solidFill>
                <a:latin typeface="Poppins Medium"/>
                <a:ea typeface="Poppins Medium"/>
                <a:cs typeface="Poppins Medium"/>
                <a:sym typeface="Poppins Medium"/>
              </a:rPr>
              <a:t>⏺️ This webinar is being recorded &amp; will be available for replay</a:t>
            </a:r>
            <a:endParaRPr sz="900">
              <a:solidFill>
                <a:srgbClr val="FFFFFF"/>
              </a:solidFill>
              <a:latin typeface="Poppins Medium"/>
              <a:ea typeface="Poppins Medium"/>
              <a:cs typeface="Poppins Medium"/>
              <a:sym typeface="Poppins Medium"/>
            </a:endParaRPr>
          </a:p>
          <a:p>
            <a:pPr indent="0" lvl="0" marL="0" rtl="0" algn="l">
              <a:lnSpc>
                <a:spcPct val="140000"/>
              </a:lnSpc>
              <a:spcBef>
                <a:spcPts val="0"/>
              </a:spcBef>
              <a:spcAft>
                <a:spcPts val="0"/>
              </a:spcAft>
              <a:buClr>
                <a:schemeClr val="dk1"/>
              </a:buClr>
              <a:buSzPts val="1100"/>
              <a:buFont typeface="Arial"/>
              <a:buNone/>
            </a:pPr>
            <a:r>
              <a:rPr lang="en" sz="900">
                <a:solidFill>
                  <a:srgbClr val="FFFFFF"/>
                </a:solidFill>
                <a:latin typeface="Poppins Medium"/>
                <a:ea typeface="Poppins Medium"/>
                <a:cs typeface="Poppins Medium"/>
                <a:sym typeface="Poppins Medium"/>
              </a:rPr>
              <a:t>💬 To view live captions, please click the CC icon</a:t>
            </a:r>
            <a:endParaRPr sz="900">
              <a:solidFill>
                <a:srgbClr val="FFFFFF"/>
              </a:solidFill>
              <a:latin typeface="Poppins Medium"/>
              <a:ea typeface="Poppins Medium"/>
              <a:cs typeface="Poppins Medium"/>
              <a:sym typeface="Poppins Medium"/>
            </a:endParaRPr>
          </a:p>
          <a:p>
            <a:pPr indent="0" lvl="0" marL="0" rtl="0" algn="l">
              <a:spcBef>
                <a:spcPts val="0"/>
              </a:spcBef>
              <a:spcAft>
                <a:spcPts val="0"/>
              </a:spcAft>
              <a:buClr>
                <a:schemeClr val="dk1"/>
              </a:buClr>
              <a:buSzPts val="1100"/>
              <a:buFont typeface="Arial"/>
              <a:buNone/>
            </a:pPr>
            <a:r>
              <a:t/>
            </a:r>
            <a:endParaRPr sz="900">
              <a:solidFill>
                <a:srgbClr val="FFFFFF"/>
              </a:solidFill>
              <a:latin typeface="Poppins Light"/>
              <a:ea typeface="Poppins Light"/>
              <a:cs typeface="Poppins Light"/>
              <a:sym typeface="Poppins Light"/>
            </a:endParaRPr>
          </a:p>
          <a:p>
            <a:pPr indent="0" lvl="0" marL="0" rtl="0" algn="l">
              <a:spcBef>
                <a:spcPts val="0"/>
              </a:spcBef>
              <a:spcAft>
                <a:spcPts val="0"/>
              </a:spcAft>
              <a:buClr>
                <a:schemeClr val="dk1"/>
              </a:buClr>
              <a:buSzPts val="1100"/>
              <a:buFont typeface="Arial"/>
              <a:buNone/>
            </a:pPr>
            <a:r>
              <a:t/>
            </a:r>
            <a:endParaRPr sz="900">
              <a:solidFill>
                <a:srgbClr val="FFFFFF"/>
              </a:solidFill>
              <a:latin typeface="Poppins Light"/>
              <a:ea typeface="Poppins Light"/>
              <a:cs typeface="Poppins Light"/>
              <a:sym typeface="Poppins Light"/>
            </a:endParaRPr>
          </a:p>
          <a:p>
            <a:pPr indent="0" lvl="0" marL="0" rtl="0" algn="l">
              <a:spcBef>
                <a:spcPts val="0"/>
              </a:spcBef>
              <a:spcAft>
                <a:spcPts val="0"/>
              </a:spcAft>
              <a:buClr>
                <a:schemeClr val="dk1"/>
              </a:buClr>
              <a:buSzPts val="1100"/>
              <a:buFont typeface="Arial"/>
              <a:buNone/>
            </a:pPr>
            <a:r>
              <a:t/>
            </a:r>
            <a:endParaRPr sz="900">
              <a:solidFill>
                <a:srgbClr val="FFFFFF"/>
              </a:solidFill>
              <a:latin typeface="Poppins Light"/>
              <a:ea typeface="Poppins Light"/>
              <a:cs typeface="Poppins Light"/>
              <a:sym typeface="Poppins Light"/>
            </a:endParaRPr>
          </a:p>
          <a:p>
            <a:pPr indent="0" lvl="0" marL="0" rtl="0" algn="l">
              <a:spcBef>
                <a:spcPts val="0"/>
              </a:spcBef>
              <a:spcAft>
                <a:spcPts val="0"/>
              </a:spcAft>
              <a:buClr>
                <a:schemeClr val="dk1"/>
              </a:buClr>
              <a:buSzPts val="1100"/>
              <a:buFont typeface="Arial"/>
              <a:buNone/>
            </a:pPr>
            <a:r>
              <a:t/>
            </a:r>
            <a:endParaRPr sz="900">
              <a:solidFill>
                <a:srgbClr val="FFFFFF"/>
              </a:solidFill>
              <a:latin typeface="Poppins Light"/>
              <a:ea typeface="Poppins Light"/>
              <a:cs typeface="Poppins Light"/>
              <a:sym typeface="Poppins Light"/>
            </a:endParaRPr>
          </a:p>
          <a:p>
            <a:pPr indent="0" lvl="0" marL="0" rtl="0" algn="l">
              <a:spcBef>
                <a:spcPts val="0"/>
              </a:spcBef>
              <a:spcAft>
                <a:spcPts val="0"/>
              </a:spcAft>
              <a:buClr>
                <a:schemeClr val="dk1"/>
              </a:buClr>
              <a:buSzPts val="1100"/>
              <a:buFont typeface="Arial"/>
              <a:buNone/>
            </a:pPr>
            <a:r>
              <a:rPr lang="en" sz="900">
                <a:solidFill>
                  <a:srgbClr val="FFFFFF"/>
                </a:solidFill>
                <a:latin typeface="Poppins"/>
                <a:ea typeface="Poppins"/>
                <a:cs typeface="Poppins"/>
                <a:sym typeface="Poppins"/>
              </a:rPr>
              <a:t>📱 www.3playmedia.com l @3playmedia l #a11y</a:t>
            </a:r>
            <a:endParaRPr sz="900">
              <a:solidFill>
                <a:srgbClr val="FFFFFF"/>
              </a:solidFill>
              <a:latin typeface="Poppins"/>
              <a:ea typeface="Poppins"/>
              <a:cs typeface="Poppins"/>
              <a:sym typeface="Poppins"/>
            </a:endParaRPr>
          </a:p>
          <a:p>
            <a:pPr indent="0" lvl="0" marL="0" rtl="0" algn="l">
              <a:spcBef>
                <a:spcPts val="0"/>
              </a:spcBef>
              <a:spcAft>
                <a:spcPts val="0"/>
              </a:spcAft>
              <a:buNone/>
            </a:pPr>
            <a:r>
              <a:t/>
            </a:r>
            <a:endParaRPr sz="1100">
              <a:solidFill>
                <a:srgbClr val="FFFFFF"/>
              </a:solidFill>
              <a:latin typeface="Poppins"/>
              <a:ea typeface="Poppins"/>
              <a:cs typeface="Poppins"/>
              <a:sym typeface="Poppins"/>
            </a:endParaRPr>
          </a:p>
        </p:txBody>
      </p:sp>
      <p:cxnSp>
        <p:nvCxnSpPr>
          <p:cNvPr id="57" name="Google Shape;57;p13"/>
          <p:cNvCxnSpPr/>
          <p:nvPr/>
        </p:nvCxnSpPr>
        <p:spPr>
          <a:xfrm>
            <a:off x="376925" y="2913625"/>
            <a:ext cx="3451800" cy="19500"/>
          </a:xfrm>
          <a:prstGeom prst="straightConnector1">
            <a:avLst/>
          </a:prstGeom>
          <a:noFill/>
          <a:ln cap="flat" cmpd="sng" w="9525">
            <a:solidFill>
              <a:srgbClr val="E6006F"/>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2"/>
          <p:cNvPicPr preferRelativeResize="0"/>
          <p:nvPr/>
        </p:nvPicPr>
        <p:blipFill rotWithShape="1">
          <a:blip r:embed="rId3">
            <a:alphaModFix/>
          </a:blip>
          <a:srcRect b="0" l="0" r="70903" t="0"/>
          <a:stretch/>
        </p:blipFill>
        <p:spPr>
          <a:xfrm>
            <a:off x="0" y="0"/>
            <a:ext cx="2660573" cy="5143500"/>
          </a:xfrm>
          <a:prstGeom prst="rect">
            <a:avLst/>
          </a:prstGeom>
          <a:noFill/>
          <a:ln>
            <a:noFill/>
          </a:ln>
        </p:spPr>
      </p:pic>
      <p:sp>
        <p:nvSpPr>
          <p:cNvPr id="130" name="Google Shape;130;p22"/>
          <p:cNvSpPr txBox="1"/>
          <p:nvPr/>
        </p:nvSpPr>
        <p:spPr>
          <a:xfrm>
            <a:off x="4736725" y="2576813"/>
            <a:ext cx="41880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0000"/>
                </a:solidFill>
                <a:latin typeface="Poppins"/>
                <a:ea typeface="Poppins"/>
                <a:cs typeface="Poppins"/>
                <a:sym typeface="Poppins"/>
              </a:rPr>
              <a:t>State of ASR Report</a:t>
            </a:r>
            <a:endParaRPr b="1" sz="2000">
              <a:solidFill>
                <a:srgbClr val="000000"/>
              </a:solidFill>
              <a:latin typeface="Poppins"/>
              <a:ea typeface="Poppins"/>
              <a:cs typeface="Poppins"/>
              <a:sym typeface="Poppins"/>
            </a:endParaRPr>
          </a:p>
          <a:p>
            <a:pPr indent="0" lvl="0" marL="0" rtl="0" algn="l">
              <a:spcBef>
                <a:spcPts val="0"/>
              </a:spcBef>
              <a:spcAft>
                <a:spcPts val="0"/>
              </a:spcAft>
              <a:buNone/>
            </a:pPr>
            <a:r>
              <a:t/>
            </a:r>
            <a:endParaRPr sz="1200">
              <a:solidFill>
                <a:srgbClr val="000000"/>
              </a:solidFill>
              <a:latin typeface="Poppins"/>
              <a:ea typeface="Poppins"/>
              <a:cs typeface="Poppins"/>
              <a:sym typeface="Poppins"/>
            </a:endParaRPr>
          </a:p>
          <a:p>
            <a:pPr indent="0" lvl="0" marL="0" rtl="0" algn="l">
              <a:spcBef>
                <a:spcPts val="0"/>
              </a:spcBef>
              <a:spcAft>
                <a:spcPts val="0"/>
              </a:spcAft>
              <a:buNone/>
            </a:pPr>
            <a:r>
              <a:rPr lang="en" sz="1200">
                <a:solidFill>
                  <a:srgbClr val="000000"/>
                </a:solidFill>
                <a:latin typeface="Poppins"/>
                <a:ea typeface="Poppins"/>
                <a:cs typeface="Poppins"/>
                <a:sym typeface="Poppins"/>
              </a:rPr>
              <a:t>Dive into the findings at 3playmedia.com</a:t>
            </a:r>
            <a:endParaRPr sz="1200">
              <a:solidFill>
                <a:srgbClr val="000000"/>
              </a:solidFill>
              <a:latin typeface="Poppins"/>
              <a:ea typeface="Poppins"/>
              <a:cs typeface="Poppins"/>
              <a:sym typeface="Poppins"/>
            </a:endParaRPr>
          </a:p>
        </p:txBody>
      </p:sp>
      <p:sp>
        <p:nvSpPr>
          <p:cNvPr id="131" name="Google Shape;131;p22"/>
          <p:cNvSpPr txBox="1"/>
          <p:nvPr/>
        </p:nvSpPr>
        <p:spPr>
          <a:xfrm>
            <a:off x="4736725" y="3608013"/>
            <a:ext cx="38085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0000"/>
                </a:solidFill>
                <a:latin typeface="Poppins"/>
                <a:ea typeface="Poppins"/>
                <a:cs typeface="Poppins"/>
                <a:sym typeface="Poppins"/>
              </a:rPr>
              <a:t>Humans are crucial</a:t>
            </a:r>
            <a:endParaRPr b="1" sz="2000">
              <a:solidFill>
                <a:srgbClr val="000000"/>
              </a:solidFill>
              <a:latin typeface="Poppins"/>
              <a:ea typeface="Poppins"/>
              <a:cs typeface="Poppins"/>
              <a:sym typeface="Poppins"/>
            </a:endParaRPr>
          </a:p>
          <a:p>
            <a:pPr indent="0" lvl="0" marL="0" rtl="0" algn="l">
              <a:spcBef>
                <a:spcPts val="0"/>
              </a:spcBef>
              <a:spcAft>
                <a:spcPts val="0"/>
              </a:spcAft>
              <a:buNone/>
            </a:pPr>
            <a:r>
              <a:t/>
            </a:r>
            <a:endParaRPr sz="1200">
              <a:solidFill>
                <a:srgbClr val="000000"/>
              </a:solidFill>
              <a:latin typeface="Poppins"/>
              <a:ea typeface="Poppins"/>
              <a:cs typeface="Poppins"/>
              <a:sym typeface="Poppins"/>
            </a:endParaRPr>
          </a:p>
          <a:p>
            <a:pPr indent="0" lvl="0" marL="0" rtl="0" algn="l">
              <a:spcBef>
                <a:spcPts val="0"/>
              </a:spcBef>
              <a:spcAft>
                <a:spcPts val="0"/>
              </a:spcAft>
              <a:buNone/>
            </a:pPr>
            <a:r>
              <a:rPr lang="en" sz="1200">
                <a:solidFill>
                  <a:srgbClr val="000000"/>
                </a:solidFill>
                <a:latin typeface="Poppins"/>
                <a:ea typeface="Poppins"/>
                <a:cs typeface="Poppins"/>
                <a:sym typeface="Poppins"/>
              </a:rPr>
              <a:t>Especially if you care about quality, SEO, and branding</a:t>
            </a:r>
            <a:endParaRPr sz="1200">
              <a:solidFill>
                <a:srgbClr val="000000"/>
              </a:solidFill>
              <a:latin typeface="Poppins"/>
              <a:ea typeface="Poppins"/>
              <a:cs typeface="Poppins"/>
              <a:sym typeface="Poppins"/>
            </a:endParaRPr>
          </a:p>
        </p:txBody>
      </p:sp>
      <p:sp>
        <p:nvSpPr>
          <p:cNvPr id="132" name="Google Shape;132;p22"/>
          <p:cNvSpPr txBox="1"/>
          <p:nvPr/>
        </p:nvSpPr>
        <p:spPr>
          <a:xfrm>
            <a:off x="4736725" y="1404138"/>
            <a:ext cx="4148400" cy="13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0000"/>
                </a:solidFill>
                <a:latin typeface="Poppins"/>
                <a:ea typeface="Poppins"/>
                <a:cs typeface="Poppins"/>
                <a:sym typeface="Poppins"/>
              </a:rPr>
              <a:t>99% Accuracy</a:t>
            </a:r>
            <a:endParaRPr b="1" sz="2000">
              <a:solidFill>
                <a:srgbClr val="000000"/>
              </a:solidFill>
              <a:latin typeface="Poppins"/>
              <a:ea typeface="Poppins"/>
              <a:cs typeface="Poppins"/>
              <a:sym typeface="Poppins"/>
            </a:endParaRPr>
          </a:p>
          <a:p>
            <a:pPr indent="0" lvl="0" marL="0" rtl="0" algn="l">
              <a:spcBef>
                <a:spcPts val="0"/>
              </a:spcBef>
              <a:spcAft>
                <a:spcPts val="0"/>
              </a:spcAft>
              <a:buNone/>
            </a:pPr>
            <a:r>
              <a:t/>
            </a:r>
            <a:endParaRPr sz="1200">
              <a:solidFill>
                <a:srgbClr val="000000"/>
              </a:solidFill>
              <a:latin typeface="Poppins"/>
              <a:ea typeface="Poppins"/>
              <a:cs typeface="Poppins"/>
              <a:sym typeface="Poppins"/>
            </a:endParaRPr>
          </a:p>
          <a:p>
            <a:pPr indent="0" lvl="0" marL="0" rtl="0" algn="l">
              <a:spcBef>
                <a:spcPts val="0"/>
              </a:spcBef>
              <a:spcAft>
                <a:spcPts val="0"/>
              </a:spcAft>
              <a:buNone/>
            </a:pPr>
            <a:r>
              <a:rPr lang="en" sz="1200">
                <a:solidFill>
                  <a:srgbClr val="000000"/>
                </a:solidFill>
                <a:latin typeface="Poppins"/>
                <a:ea typeface="Poppins"/>
                <a:cs typeface="Poppins"/>
                <a:sym typeface="Poppins"/>
              </a:rPr>
              <a:t>Live automatic captions range from 80%-95%</a:t>
            </a:r>
            <a:endParaRPr sz="1200">
              <a:solidFill>
                <a:srgbClr val="000000"/>
              </a:solidFill>
              <a:latin typeface="Poppins"/>
              <a:ea typeface="Poppins"/>
              <a:cs typeface="Poppins"/>
              <a:sym typeface="Poppins"/>
            </a:endParaRPr>
          </a:p>
        </p:txBody>
      </p:sp>
      <p:sp>
        <p:nvSpPr>
          <p:cNvPr id="133" name="Google Shape;133;p22"/>
          <p:cNvSpPr txBox="1"/>
          <p:nvPr/>
        </p:nvSpPr>
        <p:spPr>
          <a:xfrm>
            <a:off x="2792725" y="155875"/>
            <a:ext cx="6092400" cy="9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Poppins Black"/>
                <a:ea typeface="Poppins Black"/>
                <a:cs typeface="Poppins Black"/>
                <a:sym typeface="Poppins Black"/>
              </a:rPr>
              <a:t>ARE LIVE CAPTIONS GOOD ENOUGH?</a:t>
            </a:r>
            <a:endParaRPr sz="2600">
              <a:latin typeface="Poppins Black"/>
              <a:ea typeface="Poppins Black"/>
              <a:cs typeface="Poppins Black"/>
              <a:sym typeface="Poppins Black"/>
            </a:endParaRPr>
          </a:p>
          <a:p>
            <a:pPr indent="0" lvl="0" marL="0" rtl="0" algn="l">
              <a:spcBef>
                <a:spcPts val="0"/>
              </a:spcBef>
              <a:spcAft>
                <a:spcPts val="0"/>
              </a:spcAft>
              <a:buNone/>
            </a:pPr>
            <a:r>
              <a:t/>
            </a:r>
            <a:endParaRPr sz="1500">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3"/>
          <p:cNvPicPr preferRelativeResize="0"/>
          <p:nvPr/>
        </p:nvPicPr>
        <p:blipFill>
          <a:blip r:embed="rId3">
            <a:alphaModFix/>
          </a:blip>
          <a:stretch>
            <a:fillRect/>
          </a:stretch>
        </p:blipFill>
        <p:spPr>
          <a:xfrm>
            <a:off x="0" y="0"/>
            <a:ext cx="9144000" cy="5143505"/>
          </a:xfrm>
          <a:prstGeom prst="rect">
            <a:avLst/>
          </a:prstGeom>
          <a:noFill/>
          <a:ln>
            <a:noFill/>
          </a:ln>
        </p:spPr>
      </p:pic>
      <p:sp>
        <p:nvSpPr>
          <p:cNvPr id="139" name="Google Shape;139;p23"/>
          <p:cNvSpPr txBox="1"/>
          <p:nvPr/>
        </p:nvSpPr>
        <p:spPr>
          <a:xfrm>
            <a:off x="307400" y="1238225"/>
            <a:ext cx="2377800" cy="82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700">
                <a:solidFill>
                  <a:schemeClr val="dk1"/>
                </a:solidFill>
                <a:latin typeface="Poppins"/>
                <a:ea typeface="Poppins"/>
                <a:cs typeface="Poppins"/>
                <a:sym typeface="Poppins"/>
              </a:rPr>
              <a:t>Accessibility</a:t>
            </a:r>
            <a:endParaRPr b="1" sz="17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rPr lang="en" sz="1100">
                <a:solidFill>
                  <a:schemeClr val="dk1"/>
                </a:solidFill>
                <a:latin typeface="Poppins"/>
                <a:ea typeface="Poppins"/>
                <a:cs typeface="Poppins"/>
                <a:sym typeface="Poppins"/>
              </a:rPr>
              <a:t>There are 48 million Americans with hearing loss</a:t>
            </a:r>
            <a:endParaRPr sz="1100">
              <a:solidFill>
                <a:schemeClr val="dk1"/>
              </a:solidFill>
              <a:latin typeface="Poppins"/>
              <a:ea typeface="Poppins"/>
              <a:cs typeface="Poppins"/>
              <a:sym typeface="Poppins"/>
            </a:endParaRPr>
          </a:p>
          <a:p>
            <a:pPr indent="0" lvl="0" marL="0" rtl="0" algn="l">
              <a:spcBef>
                <a:spcPts val="0"/>
              </a:spcBef>
              <a:spcAft>
                <a:spcPts val="0"/>
              </a:spcAft>
              <a:buNone/>
            </a:pPr>
            <a:r>
              <a:t/>
            </a:r>
            <a:endParaRPr b="1" sz="7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800">
              <a:solidFill>
                <a:srgbClr val="0075BE"/>
              </a:solidFill>
              <a:latin typeface="Poppins"/>
              <a:ea typeface="Poppins"/>
              <a:cs typeface="Poppins"/>
              <a:sym typeface="Poppins"/>
            </a:endParaRPr>
          </a:p>
        </p:txBody>
      </p:sp>
      <p:sp>
        <p:nvSpPr>
          <p:cNvPr id="140" name="Google Shape;140;p23"/>
          <p:cNvSpPr txBox="1"/>
          <p:nvPr/>
        </p:nvSpPr>
        <p:spPr>
          <a:xfrm>
            <a:off x="3400150" y="1238225"/>
            <a:ext cx="2377800" cy="82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700">
                <a:solidFill>
                  <a:schemeClr val="dk1"/>
                </a:solidFill>
                <a:latin typeface="Poppins"/>
                <a:ea typeface="Poppins"/>
                <a:cs typeface="Poppins"/>
                <a:sym typeface="Poppins"/>
              </a:rPr>
              <a:t>SEO</a:t>
            </a:r>
            <a:endParaRPr b="1" sz="1700">
              <a:solidFill>
                <a:schemeClr val="dk1"/>
              </a:solidFill>
              <a:latin typeface="Poppins"/>
              <a:ea typeface="Poppins"/>
              <a:cs typeface="Poppins"/>
              <a:sym typeface="Poppins"/>
            </a:endParaRPr>
          </a:p>
          <a:p>
            <a:pPr indent="0" lvl="0" marL="0" rtl="0" algn="l">
              <a:spcBef>
                <a:spcPts val="0"/>
              </a:spcBef>
              <a:spcAft>
                <a:spcPts val="0"/>
              </a:spcAft>
              <a:buNone/>
            </a:pPr>
            <a:r>
              <a:t/>
            </a:r>
            <a:endParaRPr sz="1000">
              <a:solidFill>
                <a:schemeClr val="dk1"/>
              </a:solidFill>
              <a:latin typeface="Poppins"/>
              <a:ea typeface="Poppins"/>
              <a:cs typeface="Poppins"/>
              <a:sym typeface="Poppins"/>
            </a:endParaRPr>
          </a:p>
          <a:p>
            <a:pPr indent="0" lvl="0" marL="0" rtl="0" algn="l">
              <a:spcBef>
                <a:spcPts val="0"/>
              </a:spcBef>
              <a:spcAft>
                <a:spcPts val="0"/>
              </a:spcAft>
              <a:buNone/>
            </a:pPr>
            <a:r>
              <a:rPr lang="en" sz="1100">
                <a:solidFill>
                  <a:schemeClr val="dk1"/>
                </a:solidFill>
                <a:latin typeface="Poppins"/>
                <a:ea typeface="Poppins"/>
                <a:cs typeface="Poppins"/>
                <a:sym typeface="Poppins"/>
              </a:rPr>
              <a:t>135% greater organic traffic for videos with captions according to Facebook</a:t>
            </a:r>
            <a:endParaRPr sz="1100">
              <a:solidFill>
                <a:schemeClr val="dk1"/>
              </a:solidFill>
              <a:latin typeface="Poppins"/>
              <a:ea typeface="Poppins"/>
              <a:cs typeface="Poppins"/>
              <a:sym typeface="Poppins"/>
            </a:endParaRPr>
          </a:p>
          <a:p>
            <a:pPr indent="0" lvl="0" marL="0" rtl="0" algn="l">
              <a:spcBef>
                <a:spcPts val="0"/>
              </a:spcBef>
              <a:spcAft>
                <a:spcPts val="0"/>
              </a:spcAft>
              <a:buNone/>
            </a:pPr>
            <a:r>
              <a:t/>
            </a:r>
            <a:endParaRPr sz="11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900">
              <a:solidFill>
                <a:srgbClr val="0075BE"/>
              </a:solidFill>
              <a:latin typeface="Poppins"/>
              <a:ea typeface="Poppins"/>
              <a:cs typeface="Poppins"/>
              <a:sym typeface="Poppins"/>
            </a:endParaRPr>
          </a:p>
        </p:txBody>
      </p:sp>
      <p:sp>
        <p:nvSpPr>
          <p:cNvPr id="141" name="Google Shape;141;p23"/>
          <p:cNvSpPr txBox="1"/>
          <p:nvPr/>
        </p:nvSpPr>
        <p:spPr>
          <a:xfrm>
            <a:off x="6372250" y="1238225"/>
            <a:ext cx="2580300" cy="829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700">
                <a:solidFill>
                  <a:schemeClr val="dk1"/>
                </a:solidFill>
                <a:latin typeface="Poppins"/>
                <a:ea typeface="Poppins"/>
                <a:cs typeface="Poppins"/>
                <a:sym typeface="Poppins"/>
              </a:rPr>
              <a:t>Branding</a:t>
            </a:r>
            <a:endParaRPr b="1" sz="17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rPr lang="en" sz="1100">
                <a:solidFill>
                  <a:schemeClr val="dk1"/>
                </a:solidFill>
                <a:latin typeface="Poppins"/>
                <a:ea typeface="Poppins"/>
                <a:cs typeface="Poppins"/>
                <a:sym typeface="Poppins"/>
              </a:rPr>
              <a:t>Captions improve brand recall, verbal memory, and behavioral intent</a:t>
            </a:r>
            <a:endParaRPr sz="1100">
              <a:solidFill>
                <a:schemeClr val="dk1"/>
              </a:solidFill>
              <a:latin typeface="Poppins"/>
              <a:ea typeface="Poppins"/>
              <a:cs typeface="Poppins"/>
              <a:sym typeface="Poppins"/>
            </a:endParaRPr>
          </a:p>
          <a:p>
            <a:pPr indent="0" lvl="0" marL="0" rtl="0" algn="l">
              <a:spcBef>
                <a:spcPts val="0"/>
              </a:spcBef>
              <a:spcAft>
                <a:spcPts val="0"/>
              </a:spcAft>
              <a:buNone/>
            </a:pPr>
            <a:r>
              <a:t/>
            </a:r>
            <a:endParaRPr b="1" sz="1100">
              <a:solidFill>
                <a:schemeClr val="dk1"/>
              </a:solidFill>
              <a:latin typeface="Poppins"/>
              <a:ea typeface="Poppins"/>
              <a:cs typeface="Poppins"/>
              <a:sym typeface="Poppins"/>
            </a:endParaRPr>
          </a:p>
          <a:p>
            <a:pPr indent="0" lvl="0" marL="0" rtl="0" algn="l">
              <a:spcBef>
                <a:spcPts val="0"/>
              </a:spcBef>
              <a:spcAft>
                <a:spcPts val="0"/>
              </a:spcAft>
              <a:buNone/>
            </a:pPr>
            <a:r>
              <a:t/>
            </a:r>
            <a:endParaRPr b="1" sz="11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1100">
              <a:solidFill>
                <a:srgbClr val="0075BE"/>
              </a:solidFill>
              <a:latin typeface="Poppins"/>
              <a:ea typeface="Poppins"/>
              <a:cs typeface="Poppins"/>
              <a:sym typeface="Poppins"/>
            </a:endParaRPr>
          </a:p>
        </p:txBody>
      </p:sp>
      <p:sp>
        <p:nvSpPr>
          <p:cNvPr id="142" name="Google Shape;142;p23"/>
          <p:cNvSpPr txBox="1"/>
          <p:nvPr/>
        </p:nvSpPr>
        <p:spPr>
          <a:xfrm>
            <a:off x="320875" y="593100"/>
            <a:ext cx="30000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1500">
              <a:solidFill>
                <a:schemeClr val="dk1"/>
              </a:solidFill>
              <a:latin typeface="Poppins"/>
              <a:ea typeface="Poppins"/>
              <a:cs typeface="Poppins"/>
              <a:sym typeface="Poppins"/>
            </a:endParaRPr>
          </a:p>
        </p:txBody>
      </p:sp>
      <p:sp>
        <p:nvSpPr>
          <p:cNvPr id="143" name="Google Shape;143;p23"/>
          <p:cNvSpPr txBox="1"/>
          <p:nvPr/>
        </p:nvSpPr>
        <p:spPr>
          <a:xfrm>
            <a:off x="198050" y="332350"/>
            <a:ext cx="7696500" cy="9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Poppins Black"/>
                <a:ea typeface="Poppins Black"/>
                <a:cs typeface="Poppins Black"/>
                <a:sym typeface="Poppins Black"/>
              </a:rPr>
              <a:t>BENEFITS OF CAPTIONING</a:t>
            </a:r>
            <a:endParaRPr sz="3000">
              <a:latin typeface="Poppins Black"/>
              <a:ea typeface="Poppins Black"/>
              <a:cs typeface="Poppins Black"/>
              <a:sym typeface="Poppins Black"/>
            </a:endParaRPr>
          </a:p>
          <a:p>
            <a:pPr indent="0" lvl="0" marL="0" rtl="0" algn="l">
              <a:spcBef>
                <a:spcPts val="0"/>
              </a:spcBef>
              <a:spcAft>
                <a:spcPts val="0"/>
              </a:spcAft>
              <a:buNone/>
            </a:pPr>
            <a:r>
              <a:t/>
            </a:r>
            <a:endParaRPr sz="1500">
              <a:latin typeface="Poppins"/>
              <a:ea typeface="Poppins"/>
              <a:cs typeface="Poppins"/>
              <a:sym typeface="Poppins"/>
            </a:endParaRPr>
          </a:p>
        </p:txBody>
      </p:sp>
      <p:sp>
        <p:nvSpPr>
          <p:cNvPr id="144" name="Google Shape;144;p23"/>
          <p:cNvSpPr txBox="1"/>
          <p:nvPr/>
        </p:nvSpPr>
        <p:spPr>
          <a:xfrm>
            <a:off x="307400" y="2495550"/>
            <a:ext cx="2377800" cy="82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700">
                <a:solidFill>
                  <a:schemeClr val="dk1"/>
                </a:solidFill>
                <a:latin typeface="Poppins"/>
                <a:ea typeface="Poppins"/>
                <a:cs typeface="Poppins"/>
                <a:sym typeface="Poppins"/>
              </a:rPr>
              <a:t>Comprehension</a:t>
            </a:r>
            <a:endParaRPr b="1" sz="17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rPr lang="en" sz="1100">
                <a:solidFill>
                  <a:schemeClr val="dk1"/>
                </a:solidFill>
                <a:latin typeface="Poppins"/>
                <a:ea typeface="Poppins"/>
                <a:cs typeface="Poppins"/>
                <a:sym typeface="Poppins"/>
              </a:rPr>
              <a:t>98.6% of students find captions helpful</a:t>
            </a:r>
            <a:endParaRPr sz="1100">
              <a:solidFill>
                <a:schemeClr val="dk1"/>
              </a:solidFill>
              <a:latin typeface="Poppins"/>
              <a:ea typeface="Poppins"/>
              <a:cs typeface="Poppins"/>
              <a:sym typeface="Poppins"/>
            </a:endParaRPr>
          </a:p>
          <a:p>
            <a:pPr indent="0" lvl="0" marL="0" rtl="0" algn="l">
              <a:spcBef>
                <a:spcPts val="0"/>
              </a:spcBef>
              <a:spcAft>
                <a:spcPts val="0"/>
              </a:spcAft>
              <a:buNone/>
            </a:pPr>
            <a:r>
              <a:t/>
            </a:r>
            <a:endParaRPr b="1" sz="7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800">
              <a:solidFill>
                <a:srgbClr val="0075BE"/>
              </a:solidFill>
              <a:latin typeface="Poppins"/>
              <a:ea typeface="Poppins"/>
              <a:cs typeface="Poppins"/>
              <a:sym typeface="Poppins"/>
            </a:endParaRPr>
          </a:p>
        </p:txBody>
      </p:sp>
      <p:sp>
        <p:nvSpPr>
          <p:cNvPr id="145" name="Google Shape;145;p23"/>
          <p:cNvSpPr txBox="1"/>
          <p:nvPr/>
        </p:nvSpPr>
        <p:spPr>
          <a:xfrm>
            <a:off x="3400150" y="2495550"/>
            <a:ext cx="2377800" cy="82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700">
                <a:solidFill>
                  <a:schemeClr val="dk1"/>
                </a:solidFill>
                <a:latin typeface="Poppins"/>
                <a:ea typeface="Poppins"/>
                <a:cs typeface="Poppins"/>
                <a:sym typeface="Poppins"/>
              </a:rPr>
              <a:t>Focus</a:t>
            </a:r>
            <a:endParaRPr b="1" sz="1700">
              <a:solidFill>
                <a:schemeClr val="dk1"/>
              </a:solidFill>
              <a:latin typeface="Poppins"/>
              <a:ea typeface="Poppins"/>
              <a:cs typeface="Poppins"/>
              <a:sym typeface="Poppins"/>
            </a:endParaRPr>
          </a:p>
          <a:p>
            <a:pPr indent="0" lvl="0" marL="0" rtl="0" algn="l">
              <a:spcBef>
                <a:spcPts val="0"/>
              </a:spcBef>
              <a:spcAft>
                <a:spcPts val="0"/>
              </a:spcAft>
              <a:buNone/>
            </a:pPr>
            <a:r>
              <a:t/>
            </a:r>
            <a:endParaRPr sz="1000">
              <a:solidFill>
                <a:schemeClr val="dk1"/>
              </a:solidFill>
              <a:latin typeface="Poppins"/>
              <a:ea typeface="Poppins"/>
              <a:cs typeface="Poppins"/>
              <a:sym typeface="Poppins"/>
            </a:endParaRPr>
          </a:p>
          <a:p>
            <a:pPr indent="0" lvl="0" marL="0" rtl="0" algn="l">
              <a:spcBef>
                <a:spcPts val="0"/>
              </a:spcBef>
              <a:spcAft>
                <a:spcPts val="0"/>
              </a:spcAft>
              <a:buNone/>
            </a:pPr>
            <a:r>
              <a:rPr lang="en" sz="1100">
                <a:solidFill>
                  <a:schemeClr val="dk1"/>
                </a:solidFill>
                <a:latin typeface="Poppins"/>
                <a:ea typeface="Poppins"/>
                <a:cs typeface="Poppins"/>
                <a:sym typeface="Poppins"/>
              </a:rPr>
              <a:t>65% of students use captions to help them focus</a:t>
            </a:r>
            <a:endParaRPr sz="1100">
              <a:solidFill>
                <a:schemeClr val="dk1"/>
              </a:solidFill>
              <a:latin typeface="Poppins"/>
              <a:ea typeface="Poppins"/>
              <a:cs typeface="Poppins"/>
              <a:sym typeface="Poppins"/>
            </a:endParaRPr>
          </a:p>
          <a:p>
            <a:pPr indent="0" lvl="0" marL="0" rtl="0" algn="l">
              <a:spcBef>
                <a:spcPts val="0"/>
              </a:spcBef>
              <a:spcAft>
                <a:spcPts val="0"/>
              </a:spcAft>
              <a:buNone/>
            </a:pPr>
            <a:r>
              <a:t/>
            </a:r>
            <a:endParaRPr sz="11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900">
              <a:solidFill>
                <a:srgbClr val="0075BE"/>
              </a:solidFill>
              <a:latin typeface="Poppins"/>
              <a:ea typeface="Poppins"/>
              <a:cs typeface="Poppins"/>
              <a:sym typeface="Poppins"/>
            </a:endParaRPr>
          </a:p>
        </p:txBody>
      </p:sp>
      <p:sp>
        <p:nvSpPr>
          <p:cNvPr id="146" name="Google Shape;146;p23"/>
          <p:cNvSpPr txBox="1"/>
          <p:nvPr/>
        </p:nvSpPr>
        <p:spPr>
          <a:xfrm>
            <a:off x="6372250" y="2495550"/>
            <a:ext cx="2580300" cy="82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700">
                <a:solidFill>
                  <a:schemeClr val="dk1"/>
                </a:solidFill>
                <a:latin typeface="Poppins"/>
                <a:ea typeface="Poppins"/>
                <a:cs typeface="Poppins"/>
                <a:sym typeface="Poppins"/>
              </a:rPr>
              <a:t>Engagement</a:t>
            </a:r>
            <a:endParaRPr b="1" sz="17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rPr lang="en" sz="1100">
                <a:solidFill>
                  <a:schemeClr val="dk1"/>
                </a:solidFill>
                <a:latin typeface="Poppins"/>
                <a:ea typeface="Poppins"/>
                <a:cs typeface="Poppins"/>
                <a:sym typeface="Poppins"/>
              </a:rPr>
              <a:t>41% of videos are incomprehensible without sounds or captions</a:t>
            </a:r>
            <a:endParaRPr sz="1100">
              <a:solidFill>
                <a:schemeClr val="dk1"/>
              </a:solidFill>
              <a:latin typeface="Poppins"/>
              <a:ea typeface="Poppins"/>
              <a:cs typeface="Poppins"/>
              <a:sym typeface="Poppins"/>
            </a:endParaRPr>
          </a:p>
          <a:p>
            <a:pPr indent="0" lvl="0" marL="0" rtl="0" algn="l">
              <a:spcBef>
                <a:spcPts val="0"/>
              </a:spcBef>
              <a:spcAft>
                <a:spcPts val="0"/>
              </a:spcAft>
              <a:buNone/>
            </a:pPr>
            <a:r>
              <a:t/>
            </a:r>
            <a:endParaRPr b="1" sz="7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800">
              <a:solidFill>
                <a:srgbClr val="0075BE"/>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4"/>
          <p:cNvPicPr preferRelativeResize="0"/>
          <p:nvPr/>
        </p:nvPicPr>
        <p:blipFill rotWithShape="1">
          <a:blip r:embed="rId3">
            <a:alphaModFix/>
          </a:blip>
          <a:srcRect b="0" l="6358" r="0" t="0"/>
          <a:stretch/>
        </p:blipFill>
        <p:spPr>
          <a:xfrm>
            <a:off x="0" y="0"/>
            <a:ext cx="8562902" cy="5143500"/>
          </a:xfrm>
          <a:prstGeom prst="rect">
            <a:avLst/>
          </a:prstGeom>
          <a:noFill/>
          <a:ln>
            <a:noFill/>
          </a:ln>
        </p:spPr>
      </p:pic>
      <p:sp>
        <p:nvSpPr>
          <p:cNvPr id="152" name="Google Shape;152;p24"/>
          <p:cNvSpPr txBox="1"/>
          <p:nvPr/>
        </p:nvSpPr>
        <p:spPr>
          <a:xfrm>
            <a:off x="4936425" y="876000"/>
            <a:ext cx="3779400" cy="829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A11Y</a:t>
            </a:r>
            <a:r>
              <a:rPr b="1" lang="en" sz="2800">
                <a:solidFill>
                  <a:schemeClr val="dk1"/>
                </a:solidFill>
                <a:latin typeface="Poppins"/>
                <a:ea typeface="Poppins"/>
                <a:cs typeface="Poppins"/>
                <a:sym typeface="Poppins"/>
              </a:rPr>
              <a:t> LAWS</a:t>
            </a:r>
            <a:endParaRPr b="1" sz="2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15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rPr b="1" lang="en" sz="1500">
                <a:solidFill>
                  <a:srgbClr val="0075BE"/>
                </a:solidFill>
                <a:latin typeface="Poppins"/>
                <a:ea typeface="Poppins"/>
                <a:cs typeface="Poppins"/>
                <a:sym typeface="Poppins"/>
              </a:rPr>
              <a:t>Rehabilitation Act of 1973</a:t>
            </a:r>
            <a:endParaRPr b="1" sz="1500">
              <a:solidFill>
                <a:srgbClr val="0075BE"/>
              </a:solidFill>
              <a:latin typeface="Poppins"/>
              <a:ea typeface="Poppins"/>
              <a:cs typeface="Poppins"/>
              <a:sym typeface="Poppins"/>
            </a:endParaRPr>
          </a:p>
          <a:p>
            <a:pPr indent="0" lvl="0" marL="0" rtl="0" algn="l">
              <a:lnSpc>
                <a:spcPct val="115000"/>
              </a:lnSpc>
              <a:spcBef>
                <a:spcPts val="0"/>
              </a:spcBef>
              <a:spcAft>
                <a:spcPts val="0"/>
              </a:spcAft>
              <a:buNone/>
            </a:pPr>
            <a:r>
              <a:rPr lang="en" sz="1100">
                <a:latin typeface="Poppins Light"/>
                <a:ea typeface="Poppins Light"/>
                <a:cs typeface="Poppins Light"/>
                <a:sym typeface="Poppins Light"/>
              </a:rPr>
              <a:t>Section 504 and Section 508</a:t>
            </a:r>
            <a:endParaRPr sz="1100">
              <a:latin typeface="Poppins Light"/>
              <a:ea typeface="Poppins Light"/>
              <a:cs typeface="Poppins Light"/>
              <a:sym typeface="Poppins Light"/>
            </a:endParaRPr>
          </a:p>
        </p:txBody>
      </p:sp>
      <p:sp>
        <p:nvSpPr>
          <p:cNvPr id="153" name="Google Shape;153;p24"/>
          <p:cNvSpPr txBox="1"/>
          <p:nvPr/>
        </p:nvSpPr>
        <p:spPr>
          <a:xfrm>
            <a:off x="4936425" y="2399200"/>
            <a:ext cx="3481500" cy="829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500">
                <a:solidFill>
                  <a:srgbClr val="0075BE"/>
                </a:solidFill>
                <a:latin typeface="Poppins"/>
                <a:ea typeface="Poppins"/>
                <a:cs typeface="Poppins"/>
                <a:sym typeface="Poppins"/>
              </a:rPr>
              <a:t>Americans with Disabilities Act</a:t>
            </a:r>
            <a:endParaRPr b="1" sz="1500">
              <a:solidFill>
                <a:srgbClr val="0075BE"/>
              </a:solidFill>
              <a:latin typeface="Poppins"/>
              <a:ea typeface="Poppins"/>
              <a:cs typeface="Poppins"/>
              <a:sym typeface="Poppins"/>
            </a:endParaRPr>
          </a:p>
          <a:p>
            <a:pPr indent="0" lvl="0" marL="0" rtl="0" algn="l">
              <a:lnSpc>
                <a:spcPct val="115000"/>
              </a:lnSpc>
              <a:spcBef>
                <a:spcPts val="0"/>
              </a:spcBef>
              <a:spcAft>
                <a:spcPts val="0"/>
              </a:spcAft>
              <a:buNone/>
            </a:pPr>
            <a:r>
              <a:rPr lang="en" sz="1100">
                <a:latin typeface="Poppins Light"/>
                <a:ea typeface="Poppins Light"/>
                <a:cs typeface="Poppins Light"/>
                <a:sym typeface="Poppins Light"/>
              </a:rPr>
              <a:t>Title II and Title III</a:t>
            </a:r>
            <a:endParaRPr sz="1100">
              <a:latin typeface="Poppins Light"/>
              <a:ea typeface="Poppins Light"/>
              <a:cs typeface="Poppins Light"/>
              <a:sym typeface="Poppins Light"/>
            </a:endParaRPr>
          </a:p>
        </p:txBody>
      </p:sp>
      <p:sp>
        <p:nvSpPr>
          <p:cNvPr id="154" name="Google Shape;154;p24"/>
          <p:cNvSpPr txBox="1"/>
          <p:nvPr/>
        </p:nvSpPr>
        <p:spPr>
          <a:xfrm>
            <a:off x="4936425" y="3123075"/>
            <a:ext cx="3831600" cy="829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500">
                <a:solidFill>
                  <a:srgbClr val="0075BE"/>
                </a:solidFill>
                <a:latin typeface="Poppins"/>
                <a:ea typeface="Poppins"/>
                <a:cs typeface="Poppins"/>
                <a:sym typeface="Poppins"/>
              </a:rPr>
              <a:t>CVAA</a:t>
            </a:r>
            <a:endParaRPr b="1" sz="1500">
              <a:solidFill>
                <a:srgbClr val="0075BE"/>
              </a:solidFill>
              <a:latin typeface="Poppins"/>
              <a:ea typeface="Poppins"/>
              <a:cs typeface="Poppins"/>
              <a:sym typeface="Poppins"/>
            </a:endParaRPr>
          </a:p>
          <a:p>
            <a:pPr indent="0" lvl="0" marL="0" rtl="0" algn="l">
              <a:lnSpc>
                <a:spcPct val="115000"/>
              </a:lnSpc>
              <a:spcBef>
                <a:spcPts val="0"/>
              </a:spcBef>
              <a:spcAft>
                <a:spcPts val="0"/>
              </a:spcAft>
              <a:buNone/>
            </a:pPr>
            <a:r>
              <a:rPr lang="en" sz="1100">
                <a:latin typeface="Poppins Light"/>
                <a:ea typeface="Poppins Light"/>
                <a:cs typeface="Poppins Light"/>
                <a:sym typeface="Poppins Light"/>
              </a:rPr>
              <a:t>21st Century Communications &amp; Video Accessibility Act</a:t>
            </a:r>
            <a:endParaRPr sz="1100">
              <a:latin typeface="Poppins Light"/>
              <a:ea typeface="Poppins Light"/>
              <a:cs typeface="Poppins Light"/>
              <a:sym typeface="Poppins Light"/>
            </a:endParaRPr>
          </a:p>
        </p:txBody>
      </p:sp>
      <p:sp>
        <p:nvSpPr>
          <p:cNvPr id="155" name="Google Shape;155;p24"/>
          <p:cNvSpPr txBox="1"/>
          <p:nvPr/>
        </p:nvSpPr>
        <p:spPr>
          <a:xfrm>
            <a:off x="4936425" y="3867000"/>
            <a:ext cx="3831600" cy="829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500">
                <a:solidFill>
                  <a:srgbClr val="0075BE"/>
                </a:solidFill>
                <a:latin typeface="Poppins"/>
                <a:ea typeface="Poppins"/>
                <a:cs typeface="Poppins"/>
                <a:sym typeface="Poppins"/>
              </a:rPr>
              <a:t>FCC</a:t>
            </a:r>
            <a:endParaRPr b="1" sz="1500">
              <a:solidFill>
                <a:srgbClr val="0075BE"/>
              </a:solidFill>
              <a:latin typeface="Poppins"/>
              <a:ea typeface="Poppins"/>
              <a:cs typeface="Poppins"/>
              <a:sym typeface="Poppins"/>
            </a:endParaRPr>
          </a:p>
          <a:p>
            <a:pPr indent="0" lvl="0" marL="0" rtl="0" algn="l">
              <a:lnSpc>
                <a:spcPct val="115000"/>
              </a:lnSpc>
              <a:spcBef>
                <a:spcPts val="0"/>
              </a:spcBef>
              <a:spcAft>
                <a:spcPts val="0"/>
              </a:spcAft>
              <a:buNone/>
            </a:pPr>
            <a:r>
              <a:rPr lang="en" sz="1100">
                <a:latin typeface="Poppins Light"/>
                <a:ea typeface="Poppins Light"/>
                <a:cs typeface="Poppins Light"/>
                <a:sym typeface="Poppins Light"/>
              </a:rPr>
              <a:t>Caption quality standards for broadcast</a:t>
            </a:r>
            <a:endParaRPr sz="1100">
              <a:latin typeface="Poppins Light"/>
              <a:ea typeface="Poppins Light"/>
              <a:cs typeface="Poppins Light"/>
              <a:sym typeface="Poppins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5"/>
          <p:cNvPicPr preferRelativeResize="0"/>
          <p:nvPr/>
        </p:nvPicPr>
        <p:blipFill>
          <a:blip r:embed="rId3">
            <a:alphaModFix/>
          </a:blip>
          <a:stretch>
            <a:fillRect/>
          </a:stretch>
        </p:blipFill>
        <p:spPr>
          <a:xfrm>
            <a:off x="0" y="0"/>
            <a:ext cx="9144000" cy="5143505"/>
          </a:xfrm>
          <a:prstGeom prst="rect">
            <a:avLst/>
          </a:prstGeom>
          <a:noFill/>
          <a:ln>
            <a:noFill/>
          </a:ln>
        </p:spPr>
      </p:pic>
      <p:sp>
        <p:nvSpPr>
          <p:cNvPr id="161" name="Google Shape;161;p25"/>
          <p:cNvSpPr txBox="1"/>
          <p:nvPr/>
        </p:nvSpPr>
        <p:spPr>
          <a:xfrm>
            <a:off x="383600" y="1924025"/>
            <a:ext cx="2377800" cy="82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700">
                <a:solidFill>
                  <a:schemeClr val="dk1"/>
                </a:solidFill>
                <a:latin typeface="Poppins"/>
                <a:ea typeface="Poppins"/>
                <a:cs typeface="Poppins"/>
                <a:sym typeface="Poppins"/>
              </a:rPr>
              <a:t>Level A</a:t>
            </a:r>
            <a:endParaRPr b="1" sz="17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rPr lang="en" sz="1100">
                <a:solidFill>
                  <a:schemeClr val="dk1"/>
                </a:solidFill>
                <a:latin typeface="Poppins"/>
                <a:ea typeface="Poppins"/>
                <a:cs typeface="Poppins"/>
                <a:sym typeface="Poppins"/>
              </a:rPr>
              <a:t>Transcript for audio-only content; captions for pre-recorded video; audio or text alternative for audio description</a:t>
            </a:r>
            <a:endParaRPr sz="1100">
              <a:solidFill>
                <a:schemeClr val="dk1"/>
              </a:solidFill>
              <a:latin typeface="Poppins"/>
              <a:ea typeface="Poppins"/>
              <a:cs typeface="Poppins"/>
              <a:sym typeface="Poppins"/>
            </a:endParaRPr>
          </a:p>
          <a:p>
            <a:pPr indent="0" lvl="0" marL="0" rtl="0" algn="l">
              <a:spcBef>
                <a:spcPts val="0"/>
              </a:spcBef>
              <a:spcAft>
                <a:spcPts val="0"/>
              </a:spcAft>
              <a:buNone/>
            </a:pPr>
            <a:r>
              <a:t/>
            </a:r>
            <a:endParaRPr b="1" sz="7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800">
              <a:solidFill>
                <a:srgbClr val="0075BE"/>
              </a:solidFill>
              <a:latin typeface="Poppins"/>
              <a:ea typeface="Poppins"/>
              <a:cs typeface="Poppins"/>
              <a:sym typeface="Poppins"/>
            </a:endParaRPr>
          </a:p>
        </p:txBody>
      </p:sp>
      <p:sp>
        <p:nvSpPr>
          <p:cNvPr id="162" name="Google Shape;162;p25"/>
          <p:cNvSpPr txBox="1"/>
          <p:nvPr/>
        </p:nvSpPr>
        <p:spPr>
          <a:xfrm>
            <a:off x="3476350" y="1924025"/>
            <a:ext cx="2598300" cy="82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700">
                <a:solidFill>
                  <a:schemeClr val="dk1"/>
                </a:solidFill>
                <a:latin typeface="Poppins"/>
                <a:ea typeface="Poppins"/>
                <a:cs typeface="Poppins"/>
                <a:sym typeface="Poppins"/>
              </a:rPr>
              <a:t>Level AA</a:t>
            </a:r>
            <a:endParaRPr b="1" sz="1700">
              <a:solidFill>
                <a:schemeClr val="dk1"/>
              </a:solidFill>
              <a:latin typeface="Poppins"/>
              <a:ea typeface="Poppins"/>
              <a:cs typeface="Poppins"/>
              <a:sym typeface="Poppins"/>
            </a:endParaRPr>
          </a:p>
          <a:p>
            <a:pPr indent="0" lvl="0" marL="0" rtl="0" algn="l">
              <a:spcBef>
                <a:spcPts val="0"/>
              </a:spcBef>
              <a:spcAft>
                <a:spcPts val="0"/>
              </a:spcAft>
              <a:buNone/>
            </a:pPr>
            <a:r>
              <a:t/>
            </a:r>
            <a:endParaRPr sz="1000">
              <a:solidFill>
                <a:schemeClr val="dk1"/>
              </a:solidFill>
              <a:latin typeface="Poppins"/>
              <a:ea typeface="Poppins"/>
              <a:cs typeface="Poppins"/>
              <a:sym typeface="Poppins"/>
            </a:endParaRPr>
          </a:p>
          <a:p>
            <a:pPr indent="0" lvl="0" marL="0" rtl="0" algn="l">
              <a:spcBef>
                <a:spcPts val="0"/>
              </a:spcBef>
              <a:spcAft>
                <a:spcPts val="0"/>
              </a:spcAft>
              <a:buNone/>
            </a:pPr>
            <a:r>
              <a:rPr lang="en" sz="1100">
                <a:solidFill>
                  <a:schemeClr val="dk1"/>
                </a:solidFill>
                <a:latin typeface="Poppins"/>
                <a:ea typeface="Poppins"/>
                <a:cs typeface="Poppins"/>
                <a:sym typeface="Poppins"/>
              </a:rPr>
              <a:t>Captions for pre-recorded; captions for live; audio description for pre-recorded video</a:t>
            </a:r>
            <a:endParaRPr sz="11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900">
              <a:solidFill>
                <a:srgbClr val="0075BE"/>
              </a:solidFill>
              <a:latin typeface="Poppins"/>
              <a:ea typeface="Poppins"/>
              <a:cs typeface="Poppins"/>
              <a:sym typeface="Poppins"/>
            </a:endParaRPr>
          </a:p>
        </p:txBody>
      </p:sp>
      <p:sp>
        <p:nvSpPr>
          <p:cNvPr id="163" name="Google Shape;163;p25"/>
          <p:cNvSpPr txBox="1"/>
          <p:nvPr/>
        </p:nvSpPr>
        <p:spPr>
          <a:xfrm>
            <a:off x="320875" y="593100"/>
            <a:ext cx="30000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1500">
              <a:solidFill>
                <a:schemeClr val="dk1"/>
              </a:solidFill>
              <a:latin typeface="Poppins"/>
              <a:ea typeface="Poppins"/>
              <a:cs typeface="Poppins"/>
              <a:sym typeface="Poppins"/>
            </a:endParaRPr>
          </a:p>
        </p:txBody>
      </p:sp>
      <p:sp>
        <p:nvSpPr>
          <p:cNvPr id="164" name="Google Shape;164;p25"/>
          <p:cNvSpPr txBox="1"/>
          <p:nvPr/>
        </p:nvSpPr>
        <p:spPr>
          <a:xfrm>
            <a:off x="198050" y="484750"/>
            <a:ext cx="8385000" cy="9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Poppins Black"/>
                <a:ea typeface="Poppins Black"/>
                <a:cs typeface="Poppins Black"/>
                <a:sym typeface="Poppins Black"/>
              </a:rPr>
              <a:t>WEB CONTENT ACCESSIBILITY GUIDELINES</a:t>
            </a:r>
            <a:endParaRPr sz="3000">
              <a:latin typeface="Poppins Black"/>
              <a:ea typeface="Poppins Black"/>
              <a:cs typeface="Poppins Black"/>
              <a:sym typeface="Poppins Black"/>
            </a:endParaRPr>
          </a:p>
          <a:p>
            <a:pPr indent="0" lvl="0" marL="0" rtl="0" algn="l">
              <a:spcBef>
                <a:spcPts val="0"/>
              </a:spcBef>
              <a:spcAft>
                <a:spcPts val="0"/>
              </a:spcAft>
              <a:buNone/>
            </a:pPr>
            <a:r>
              <a:t/>
            </a:r>
            <a:endParaRPr sz="1500">
              <a:latin typeface="Poppins"/>
              <a:ea typeface="Poppins"/>
              <a:cs typeface="Poppins"/>
              <a:sym typeface="Poppins"/>
            </a:endParaRPr>
          </a:p>
        </p:txBody>
      </p:sp>
      <p:sp>
        <p:nvSpPr>
          <p:cNvPr id="165" name="Google Shape;165;p25"/>
          <p:cNvSpPr txBox="1"/>
          <p:nvPr/>
        </p:nvSpPr>
        <p:spPr>
          <a:xfrm>
            <a:off x="6370650" y="1924025"/>
            <a:ext cx="2436300" cy="82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700">
                <a:solidFill>
                  <a:schemeClr val="dk1"/>
                </a:solidFill>
                <a:latin typeface="Poppins"/>
                <a:ea typeface="Poppins"/>
                <a:cs typeface="Poppins"/>
                <a:sym typeface="Poppins"/>
              </a:rPr>
              <a:t>Level AAA</a:t>
            </a:r>
            <a:endParaRPr b="1" sz="1700">
              <a:solidFill>
                <a:schemeClr val="dk1"/>
              </a:solidFill>
              <a:latin typeface="Poppins"/>
              <a:ea typeface="Poppins"/>
              <a:cs typeface="Poppins"/>
              <a:sym typeface="Poppins"/>
            </a:endParaRPr>
          </a:p>
          <a:p>
            <a:pPr indent="0" lvl="0" marL="0" rtl="0" algn="l">
              <a:spcBef>
                <a:spcPts val="0"/>
              </a:spcBef>
              <a:spcAft>
                <a:spcPts val="0"/>
              </a:spcAft>
              <a:buNone/>
            </a:pPr>
            <a:r>
              <a:t/>
            </a:r>
            <a:endParaRPr sz="1000">
              <a:solidFill>
                <a:schemeClr val="dk1"/>
              </a:solidFill>
              <a:latin typeface="Poppins"/>
              <a:ea typeface="Poppins"/>
              <a:cs typeface="Poppins"/>
              <a:sym typeface="Poppins"/>
            </a:endParaRPr>
          </a:p>
          <a:p>
            <a:pPr indent="0" lvl="0" marL="0" rtl="0" algn="l">
              <a:spcBef>
                <a:spcPts val="0"/>
              </a:spcBef>
              <a:spcAft>
                <a:spcPts val="0"/>
              </a:spcAft>
              <a:buNone/>
            </a:pPr>
            <a:r>
              <a:rPr lang="en" sz="1100">
                <a:solidFill>
                  <a:schemeClr val="dk1"/>
                </a:solidFill>
                <a:latin typeface="Poppins"/>
                <a:ea typeface="Poppins"/>
                <a:cs typeface="Poppins"/>
                <a:sym typeface="Poppins"/>
              </a:rPr>
              <a:t>Sign language track; extended AD; live transcript for audio-only</a:t>
            </a:r>
            <a:endParaRPr sz="11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900">
              <a:solidFill>
                <a:srgbClr val="0075BE"/>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6"/>
          <p:cNvPicPr preferRelativeResize="0"/>
          <p:nvPr/>
        </p:nvPicPr>
        <p:blipFill>
          <a:blip r:embed="rId3">
            <a:alphaModFix/>
          </a:blip>
          <a:stretch>
            <a:fillRect/>
          </a:stretch>
        </p:blipFill>
        <p:spPr>
          <a:xfrm>
            <a:off x="0" y="0"/>
            <a:ext cx="9144000" cy="5143505"/>
          </a:xfrm>
          <a:prstGeom prst="rect">
            <a:avLst/>
          </a:prstGeom>
          <a:noFill/>
          <a:ln>
            <a:noFill/>
          </a:ln>
        </p:spPr>
      </p:pic>
      <p:sp>
        <p:nvSpPr>
          <p:cNvPr id="171" name="Google Shape;171;p26"/>
          <p:cNvSpPr txBox="1"/>
          <p:nvPr/>
        </p:nvSpPr>
        <p:spPr>
          <a:xfrm>
            <a:off x="308275" y="1712475"/>
            <a:ext cx="6835200" cy="9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FFFFFF"/>
                </a:solidFill>
                <a:latin typeface="Poppins Black"/>
                <a:ea typeface="Poppins Black"/>
                <a:cs typeface="Poppins Black"/>
                <a:sym typeface="Poppins Black"/>
              </a:rPr>
              <a:t>Who is 3Play?</a:t>
            </a:r>
            <a:endParaRPr sz="4800">
              <a:solidFill>
                <a:srgbClr val="FFFFFF"/>
              </a:solidFill>
              <a:latin typeface="Poppins Black"/>
              <a:ea typeface="Poppins Black"/>
              <a:cs typeface="Poppins Black"/>
              <a:sym typeface="Poppins Black"/>
            </a:endParaRPr>
          </a:p>
          <a:p>
            <a:pPr indent="0" lvl="0" marL="0" rtl="0" algn="l">
              <a:spcBef>
                <a:spcPts val="0"/>
              </a:spcBef>
              <a:spcAft>
                <a:spcPts val="0"/>
              </a:spcAft>
              <a:buNone/>
            </a:pPr>
            <a:r>
              <a:rPr lang="en" sz="1500">
                <a:solidFill>
                  <a:srgbClr val="FFFFFF"/>
                </a:solidFill>
                <a:latin typeface="Poppins"/>
                <a:ea typeface="Poppins"/>
                <a:cs typeface="Poppins"/>
                <a:sym typeface="Poppins"/>
              </a:rPr>
              <a:t>More than just captioning.</a:t>
            </a:r>
            <a:endParaRPr sz="1500">
              <a:solidFill>
                <a:srgbClr val="FFFFFF"/>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7"/>
          <p:cNvPicPr preferRelativeResize="0"/>
          <p:nvPr/>
        </p:nvPicPr>
        <p:blipFill>
          <a:blip r:embed="rId3">
            <a:alphaModFix/>
          </a:blip>
          <a:stretch>
            <a:fillRect/>
          </a:stretch>
        </p:blipFill>
        <p:spPr>
          <a:xfrm>
            <a:off x="0" y="0"/>
            <a:ext cx="9144000" cy="5143505"/>
          </a:xfrm>
          <a:prstGeom prst="rect">
            <a:avLst/>
          </a:prstGeom>
          <a:noFill/>
          <a:ln>
            <a:noFill/>
          </a:ln>
        </p:spPr>
      </p:pic>
      <p:sp>
        <p:nvSpPr>
          <p:cNvPr id="177" name="Google Shape;177;p27"/>
          <p:cNvSpPr txBox="1"/>
          <p:nvPr/>
        </p:nvSpPr>
        <p:spPr>
          <a:xfrm>
            <a:off x="758900" y="727350"/>
            <a:ext cx="4135500" cy="829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2800">
                <a:solidFill>
                  <a:srgbClr val="FFFFFF"/>
                </a:solidFill>
                <a:latin typeface="Poppins"/>
                <a:ea typeface="Poppins"/>
                <a:cs typeface="Poppins"/>
                <a:sym typeface="Poppins"/>
              </a:rPr>
              <a:t>OUR SERVICES</a:t>
            </a:r>
            <a:endParaRPr b="1" sz="2800">
              <a:solidFill>
                <a:srgbClr val="FFFFFF"/>
              </a:solidFill>
              <a:latin typeface="Poppins"/>
              <a:ea typeface="Poppins"/>
              <a:cs typeface="Poppins"/>
              <a:sym typeface="Poppins"/>
            </a:endParaRPr>
          </a:p>
          <a:p>
            <a:pPr indent="0" lvl="0" marL="0" rtl="0" algn="l">
              <a:lnSpc>
                <a:spcPct val="115000"/>
              </a:lnSpc>
              <a:spcBef>
                <a:spcPts val="0"/>
              </a:spcBef>
              <a:spcAft>
                <a:spcPts val="0"/>
              </a:spcAft>
              <a:buNone/>
            </a:pPr>
            <a:r>
              <a:t/>
            </a:r>
            <a:endParaRPr b="1" sz="1500">
              <a:solidFill>
                <a:srgbClr val="FFFFFF"/>
              </a:solidFill>
              <a:latin typeface="Poppins"/>
              <a:ea typeface="Poppins"/>
              <a:cs typeface="Poppins"/>
              <a:sym typeface="Poppins"/>
            </a:endParaRPr>
          </a:p>
          <a:p>
            <a:pPr indent="0" lvl="0" marL="0" rtl="0" algn="l">
              <a:lnSpc>
                <a:spcPct val="115000"/>
              </a:lnSpc>
              <a:spcBef>
                <a:spcPts val="0"/>
              </a:spcBef>
              <a:spcAft>
                <a:spcPts val="0"/>
              </a:spcAft>
              <a:buNone/>
            </a:pPr>
            <a:r>
              <a:rPr b="1" lang="en" sz="1500">
                <a:solidFill>
                  <a:srgbClr val="FFFFFF"/>
                </a:solidFill>
                <a:latin typeface="Poppins"/>
                <a:ea typeface="Poppins"/>
                <a:cs typeface="Poppins"/>
                <a:sym typeface="Poppins"/>
              </a:rPr>
              <a:t>Closed Captioning &amp; Transcription</a:t>
            </a:r>
            <a:endParaRPr b="1" sz="1500">
              <a:solidFill>
                <a:srgbClr val="FFFFFF"/>
              </a:solidFill>
              <a:latin typeface="Poppins"/>
              <a:ea typeface="Poppins"/>
              <a:cs typeface="Poppins"/>
              <a:sym typeface="Poppins"/>
            </a:endParaRPr>
          </a:p>
          <a:p>
            <a:pPr indent="0" lvl="0" marL="0" rtl="0" algn="l">
              <a:lnSpc>
                <a:spcPct val="115000"/>
              </a:lnSpc>
              <a:spcBef>
                <a:spcPts val="0"/>
              </a:spcBef>
              <a:spcAft>
                <a:spcPts val="0"/>
              </a:spcAft>
              <a:buNone/>
            </a:pPr>
            <a:r>
              <a:rPr lang="en" sz="1100">
                <a:solidFill>
                  <a:srgbClr val="FFFFFF"/>
                </a:solidFill>
                <a:latin typeface="Poppins Light"/>
                <a:ea typeface="Poppins Light"/>
                <a:cs typeface="Poppins Light"/>
                <a:sym typeface="Poppins Light"/>
              </a:rPr>
              <a:t>99% accuracy guaranteed; flexible workflows</a:t>
            </a:r>
            <a:endParaRPr sz="1100">
              <a:solidFill>
                <a:srgbClr val="FFFFFF"/>
              </a:solidFill>
              <a:latin typeface="Poppins Light"/>
              <a:ea typeface="Poppins Light"/>
              <a:cs typeface="Poppins Light"/>
              <a:sym typeface="Poppins Light"/>
            </a:endParaRPr>
          </a:p>
        </p:txBody>
      </p:sp>
      <p:sp>
        <p:nvSpPr>
          <p:cNvPr id="178" name="Google Shape;178;p27"/>
          <p:cNvSpPr txBox="1"/>
          <p:nvPr/>
        </p:nvSpPr>
        <p:spPr>
          <a:xfrm>
            <a:off x="758900" y="2289425"/>
            <a:ext cx="4135500" cy="829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500">
                <a:solidFill>
                  <a:srgbClr val="FFFFFF"/>
                </a:solidFill>
                <a:latin typeface="Poppins"/>
                <a:ea typeface="Poppins"/>
                <a:cs typeface="Poppins"/>
                <a:sym typeface="Poppins"/>
              </a:rPr>
              <a:t>Live Automatic Captioning</a:t>
            </a:r>
            <a:endParaRPr b="1" sz="1500">
              <a:solidFill>
                <a:srgbClr val="FFFFFF"/>
              </a:solidFill>
              <a:latin typeface="Poppins"/>
              <a:ea typeface="Poppins"/>
              <a:cs typeface="Poppins"/>
              <a:sym typeface="Poppins"/>
            </a:endParaRPr>
          </a:p>
          <a:p>
            <a:pPr indent="0" lvl="0" marL="0" rtl="0" algn="l">
              <a:lnSpc>
                <a:spcPct val="115000"/>
              </a:lnSpc>
              <a:spcBef>
                <a:spcPts val="0"/>
              </a:spcBef>
              <a:spcAft>
                <a:spcPts val="0"/>
              </a:spcAft>
              <a:buNone/>
            </a:pPr>
            <a:r>
              <a:rPr lang="en" sz="1100">
                <a:solidFill>
                  <a:srgbClr val="FFFFFF"/>
                </a:solidFill>
                <a:latin typeface="Poppins Light"/>
                <a:ea typeface="Poppins Light"/>
                <a:cs typeface="Poppins Light"/>
                <a:sym typeface="Poppins Light"/>
              </a:rPr>
              <a:t>Display in any video player</a:t>
            </a:r>
            <a:endParaRPr sz="1100">
              <a:solidFill>
                <a:srgbClr val="FFFFFF"/>
              </a:solidFill>
              <a:latin typeface="Poppins Light"/>
              <a:ea typeface="Poppins Light"/>
              <a:cs typeface="Poppins Light"/>
              <a:sym typeface="Poppins Light"/>
            </a:endParaRPr>
          </a:p>
        </p:txBody>
      </p:sp>
      <p:sp>
        <p:nvSpPr>
          <p:cNvPr id="179" name="Google Shape;179;p27"/>
          <p:cNvSpPr txBox="1"/>
          <p:nvPr/>
        </p:nvSpPr>
        <p:spPr>
          <a:xfrm>
            <a:off x="758900" y="3013300"/>
            <a:ext cx="4135500" cy="829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500">
                <a:solidFill>
                  <a:srgbClr val="FFFFFF"/>
                </a:solidFill>
                <a:latin typeface="Poppins"/>
                <a:ea typeface="Poppins"/>
                <a:cs typeface="Poppins"/>
                <a:sym typeface="Poppins"/>
              </a:rPr>
              <a:t>Subtitles &amp; Translation</a:t>
            </a:r>
            <a:endParaRPr b="1" sz="1500">
              <a:solidFill>
                <a:srgbClr val="FFFFFF"/>
              </a:solidFill>
              <a:latin typeface="Poppins"/>
              <a:ea typeface="Poppins"/>
              <a:cs typeface="Poppins"/>
              <a:sym typeface="Poppins"/>
            </a:endParaRPr>
          </a:p>
          <a:p>
            <a:pPr indent="0" lvl="0" marL="0" rtl="0" algn="l">
              <a:lnSpc>
                <a:spcPct val="115000"/>
              </a:lnSpc>
              <a:spcBef>
                <a:spcPts val="0"/>
              </a:spcBef>
              <a:spcAft>
                <a:spcPts val="0"/>
              </a:spcAft>
              <a:buNone/>
            </a:pPr>
            <a:r>
              <a:rPr lang="en" sz="1100">
                <a:solidFill>
                  <a:srgbClr val="FFFFFF"/>
                </a:solidFill>
                <a:latin typeface="Poppins Light"/>
                <a:ea typeface="Poppins Light"/>
                <a:cs typeface="Poppins Light"/>
                <a:sym typeface="Poppins Light"/>
              </a:rPr>
              <a:t>20+ language to choose from</a:t>
            </a:r>
            <a:endParaRPr sz="1100">
              <a:solidFill>
                <a:srgbClr val="FFFFFF"/>
              </a:solidFill>
              <a:latin typeface="Poppins Light"/>
              <a:ea typeface="Poppins Light"/>
              <a:cs typeface="Poppins Light"/>
              <a:sym typeface="Poppins Light"/>
            </a:endParaRPr>
          </a:p>
        </p:txBody>
      </p:sp>
      <p:sp>
        <p:nvSpPr>
          <p:cNvPr id="180" name="Google Shape;180;p27"/>
          <p:cNvSpPr txBox="1"/>
          <p:nvPr/>
        </p:nvSpPr>
        <p:spPr>
          <a:xfrm>
            <a:off x="758900" y="3739350"/>
            <a:ext cx="4135500" cy="829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500">
                <a:solidFill>
                  <a:srgbClr val="FFFFFF"/>
                </a:solidFill>
                <a:latin typeface="Poppins"/>
                <a:ea typeface="Poppins"/>
                <a:cs typeface="Poppins"/>
                <a:sym typeface="Poppins"/>
              </a:rPr>
              <a:t>Audio description</a:t>
            </a:r>
            <a:endParaRPr b="1" sz="1500">
              <a:solidFill>
                <a:srgbClr val="FFFFFF"/>
              </a:solidFill>
              <a:latin typeface="Poppins"/>
              <a:ea typeface="Poppins"/>
              <a:cs typeface="Poppins"/>
              <a:sym typeface="Poppins"/>
            </a:endParaRPr>
          </a:p>
          <a:p>
            <a:pPr indent="0" lvl="0" marL="0" rtl="0" algn="l">
              <a:lnSpc>
                <a:spcPct val="115000"/>
              </a:lnSpc>
              <a:spcBef>
                <a:spcPts val="0"/>
              </a:spcBef>
              <a:spcAft>
                <a:spcPts val="0"/>
              </a:spcAft>
              <a:buNone/>
            </a:pPr>
            <a:r>
              <a:rPr lang="en" sz="1100">
                <a:solidFill>
                  <a:srgbClr val="FFFFFF"/>
                </a:solidFill>
                <a:latin typeface="Poppins Light"/>
                <a:ea typeface="Poppins Light"/>
                <a:cs typeface="Poppins Light"/>
                <a:sym typeface="Poppins Light"/>
              </a:rPr>
              <a:t>Innovative, cost-effective solution</a:t>
            </a:r>
            <a:endParaRPr sz="1100">
              <a:solidFill>
                <a:srgbClr val="FFFFFF"/>
              </a:solidFill>
              <a:latin typeface="Poppins Light"/>
              <a:ea typeface="Poppins Light"/>
              <a:cs typeface="Poppins Light"/>
              <a:sym typeface="Poppins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EB5"/>
        </a:solidFill>
      </p:bgPr>
    </p:bg>
    <p:spTree>
      <p:nvGrpSpPr>
        <p:cNvPr id="184" name="Shape 184"/>
        <p:cNvGrpSpPr/>
        <p:nvPr/>
      </p:nvGrpSpPr>
      <p:grpSpPr>
        <a:xfrm>
          <a:off x="0" y="0"/>
          <a:ext cx="0" cy="0"/>
          <a:chOff x="0" y="0"/>
          <a:chExt cx="0" cy="0"/>
        </a:xfrm>
      </p:grpSpPr>
      <p:pic>
        <p:nvPicPr>
          <p:cNvPr id="185" name="Google Shape;185;p28"/>
          <p:cNvPicPr preferRelativeResize="0"/>
          <p:nvPr/>
        </p:nvPicPr>
        <p:blipFill rotWithShape="1">
          <a:blip r:embed="rId3">
            <a:alphaModFix/>
          </a:blip>
          <a:srcRect b="0" l="0" r="10498" t="0"/>
          <a:stretch/>
        </p:blipFill>
        <p:spPr>
          <a:xfrm>
            <a:off x="960050" y="8300"/>
            <a:ext cx="8183952" cy="5143500"/>
          </a:xfrm>
          <a:prstGeom prst="rect">
            <a:avLst/>
          </a:prstGeom>
          <a:noFill/>
          <a:ln>
            <a:noFill/>
          </a:ln>
        </p:spPr>
      </p:pic>
      <p:sp>
        <p:nvSpPr>
          <p:cNvPr id="186" name="Google Shape;186;p28"/>
          <p:cNvSpPr txBox="1"/>
          <p:nvPr/>
        </p:nvSpPr>
        <p:spPr>
          <a:xfrm>
            <a:off x="238650" y="2066300"/>
            <a:ext cx="2491200" cy="1027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a:solidFill>
                  <a:srgbClr val="FFFFFF"/>
                </a:solidFill>
                <a:latin typeface="Poppins"/>
                <a:ea typeface="Poppins"/>
                <a:cs typeface="Poppins"/>
                <a:sym typeface="Poppins"/>
              </a:rPr>
              <a:t>Scalability</a:t>
            </a:r>
            <a:endParaRPr b="1">
              <a:solidFill>
                <a:srgbClr val="FFFFFF"/>
              </a:solidFill>
              <a:latin typeface="Poppins"/>
              <a:ea typeface="Poppins"/>
              <a:cs typeface="Poppins"/>
              <a:sym typeface="Poppins"/>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latin typeface="Poppins"/>
                <a:ea typeface="Poppins"/>
                <a:cs typeface="Poppins"/>
                <a:sym typeface="Poppins"/>
              </a:rPr>
              <a:t>We have a deadline compliance 99.9% &amp; can process large quantities of files</a:t>
            </a:r>
            <a:endParaRPr sz="1000">
              <a:solidFill>
                <a:srgbClr val="FFFFFF"/>
              </a:solidFill>
              <a:latin typeface="Poppins"/>
              <a:ea typeface="Poppins"/>
              <a:cs typeface="Poppins"/>
              <a:sym typeface="Poppins"/>
            </a:endParaRPr>
          </a:p>
          <a:p>
            <a:pPr indent="0" lvl="0" marL="0" rtl="0" algn="l">
              <a:lnSpc>
                <a:spcPct val="115000"/>
              </a:lnSpc>
              <a:spcBef>
                <a:spcPts val="0"/>
              </a:spcBef>
              <a:spcAft>
                <a:spcPts val="0"/>
              </a:spcAft>
              <a:buClr>
                <a:srgbClr val="000000"/>
              </a:buClr>
              <a:buSzPts val="1100"/>
              <a:buFont typeface="Arial"/>
              <a:buNone/>
            </a:pPr>
            <a:r>
              <a:t/>
            </a:r>
            <a:endParaRPr sz="1200">
              <a:solidFill>
                <a:srgbClr val="FFFFFF"/>
              </a:solidFill>
              <a:highlight>
                <a:srgbClr val="0075BE"/>
              </a:highlight>
              <a:latin typeface="Poppins"/>
              <a:ea typeface="Poppins"/>
              <a:cs typeface="Poppins"/>
              <a:sym typeface="Poppins"/>
            </a:endParaRPr>
          </a:p>
          <a:p>
            <a:pPr indent="0" lvl="0" marL="0" rtl="0" algn="l">
              <a:lnSpc>
                <a:spcPct val="115000"/>
              </a:lnSpc>
              <a:spcBef>
                <a:spcPts val="0"/>
              </a:spcBef>
              <a:spcAft>
                <a:spcPts val="0"/>
              </a:spcAft>
              <a:buNone/>
            </a:pPr>
            <a:r>
              <a:t/>
            </a:r>
            <a:endParaRPr sz="1000">
              <a:solidFill>
                <a:srgbClr val="FFFFFF"/>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000">
              <a:solidFill>
                <a:srgbClr val="FFFFFF"/>
              </a:solidFill>
              <a:latin typeface="Poppins Light"/>
              <a:ea typeface="Poppins Light"/>
              <a:cs typeface="Poppins Light"/>
              <a:sym typeface="Poppins Light"/>
            </a:endParaRPr>
          </a:p>
        </p:txBody>
      </p:sp>
      <p:sp>
        <p:nvSpPr>
          <p:cNvPr id="187" name="Google Shape;187;p28"/>
          <p:cNvSpPr txBox="1"/>
          <p:nvPr/>
        </p:nvSpPr>
        <p:spPr>
          <a:xfrm>
            <a:off x="3070275" y="2066300"/>
            <a:ext cx="2736900" cy="805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a:solidFill>
                  <a:srgbClr val="FFFFFF"/>
                </a:solidFill>
                <a:latin typeface="Poppins"/>
                <a:ea typeface="Poppins"/>
                <a:cs typeface="Poppins"/>
                <a:sym typeface="Poppins"/>
              </a:rPr>
              <a:t>Upgrade Anytime</a:t>
            </a:r>
            <a:endParaRPr b="1">
              <a:solidFill>
                <a:srgbClr val="FFFFFF"/>
              </a:solidFill>
              <a:latin typeface="Poppins"/>
              <a:ea typeface="Poppins"/>
              <a:cs typeface="Poppins"/>
              <a:sym typeface="Poppins"/>
            </a:endParaRPr>
          </a:p>
          <a:p>
            <a:pPr indent="0" lvl="0" marL="0" rtl="0" algn="l">
              <a:lnSpc>
                <a:spcPct val="115000"/>
              </a:lnSpc>
              <a:spcBef>
                <a:spcPts val="0"/>
              </a:spcBef>
              <a:spcAft>
                <a:spcPts val="0"/>
              </a:spcAft>
              <a:buNone/>
            </a:pPr>
            <a:r>
              <a:rPr lang="en" sz="1000">
                <a:solidFill>
                  <a:srgbClr val="FFFFFF"/>
                </a:solidFill>
                <a:latin typeface="Poppins Light"/>
                <a:ea typeface="Poppins Light"/>
                <a:cs typeface="Poppins Light"/>
                <a:sym typeface="Poppins Light"/>
              </a:rPr>
              <a:t>Easily request new services to ensure your content stays compliant</a:t>
            </a:r>
            <a:endParaRPr sz="1000">
              <a:solidFill>
                <a:srgbClr val="FFFFFF"/>
              </a:solidFill>
              <a:latin typeface="Poppins Light"/>
              <a:ea typeface="Poppins Light"/>
              <a:cs typeface="Poppins Light"/>
              <a:sym typeface="Poppins Light"/>
            </a:endParaRPr>
          </a:p>
        </p:txBody>
      </p:sp>
      <p:sp>
        <p:nvSpPr>
          <p:cNvPr id="188" name="Google Shape;188;p28"/>
          <p:cNvSpPr txBox="1"/>
          <p:nvPr/>
        </p:nvSpPr>
        <p:spPr>
          <a:xfrm>
            <a:off x="238650" y="3282725"/>
            <a:ext cx="2568900" cy="805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a:solidFill>
                  <a:srgbClr val="FFFFFF"/>
                </a:solidFill>
                <a:latin typeface="Poppins"/>
                <a:ea typeface="Poppins"/>
                <a:cs typeface="Poppins"/>
                <a:sym typeface="Poppins"/>
              </a:rPr>
              <a:t>Account Management</a:t>
            </a:r>
            <a:endParaRPr b="1">
              <a:solidFill>
                <a:srgbClr val="FFFFFF"/>
              </a:solidFill>
              <a:latin typeface="Poppins"/>
              <a:ea typeface="Poppins"/>
              <a:cs typeface="Poppins"/>
              <a:sym typeface="Poppins"/>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latin typeface="Poppins Light"/>
                <a:ea typeface="Poppins Light"/>
                <a:cs typeface="Poppins Light"/>
                <a:sym typeface="Poppins Light"/>
              </a:rPr>
              <a:t>Your dedicated account manager can help review your goals and keep you up-to-date with accessibility news </a:t>
            </a:r>
            <a:endParaRPr sz="1000">
              <a:solidFill>
                <a:srgbClr val="FFFFFF"/>
              </a:solidFill>
              <a:latin typeface="Poppins Light"/>
              <a:ea typeface="Poppins Light"/>
              <a:cs typeface="Poppins Light"/>
              <a:sym typeface="Poppins Light"/>
            </a:endParaRPr>
          </a:p>
        </p:txBody>
      </p:sp>
      <p:sp>
        <p:nvSpPr>
          <p:cNvPr id="189" name="Google Shape;189;p28"/>
          <p:cNvSpPr txBox="1"/>
          <p:nvPr/>
        </p:nvSpPr>
        <p:spPr>
          <a:xfrm>
            <a:off x="3070275" y="3282725"/>
            <a:ext cx="2601000" cy="805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a:solidFill>
                  <a:srgbClr val="FFFFFF"/>
                </a:solidFill>
                <a:latin typeface="Poppins"/>
                <a:ea typeface="Poppins"/>
                <a:cs typeface="Poppins"/>
                <a:sym typeface="Poppins"/>
              </a:rPr>
              <a:t>Flexibility</a:t>
            </a:r>
            <a:endParaRPr b="1">
              <a:solidFill>
                <a:srgbClr val="FFFFFF"/>
              </a:solidFill>
              <a:latin typeface="Poppins"/>
              <a:ea typeface="Poppins"/>
              <a:cs typeface="Poppins"/>
              <a:sym typeface="Poppins"/>
            </a:endParaRPr>
          </a:p>
          <a:p>
            <a:pPr indent="0" lvl="0" marL="0" rtl="0" algn="l">
              <a:lnSpc>
                <a:spcPct val="115000"/>
              </a:lnSpc>
              <a:spcBef>
                <a:spcPts val="0"/>
              </a:spcBef>
              <a:spcAft>
                <a:spcPts val="0"/>
              </a:spcAft>
              <a:buNone/>
            </a:pPr>
            <a:r>
              <a:rPr lang="en" sz="1000">
                <a:solidFill>
                  <a:srgbClr val="FFFFFF"/>
                </a:solidFill>
                <a:latin typeface="Poppins Light"/>
                <a:ea typeface="Poppins Light"/>
                <a:cs typeface="Poppins Light"/>
                <a:sym typeface="Poppins Light"/>
              </a:rPr>
              <a:t>We can accommodate numerous workflows, formats, and turnaround times to match your needs </a:t>
            </a:r>
            <a:endParaRPr sz="1000">
              <a:solidFill>
                <a:srgbClr val="FFFFFF"/>
              </a:solidFill>
              <a:latin typeface="Poppins Light"/>
              <a:ea typeface="Poppins Light"/>
              <a:cs typeface="Poppins Light"/>
              <a:sym typeface="Poppins Light"/>
            </a:endParaRPr>
          </a:p>
        </p:txBody>
      </p:sp>
      <p:sp>
        <p:nvSpPr>
          <p:cNvPr id="190" name="Google Shape;190;p28"/>
          <p:cNvSpPr txBox="1"/>
          <p:nvPr/>
        </p:nvSpPr>
        <p:spPr>
          <a:xfrm>
            <a:off x="198050" y="1077500"/>
            <a:ext cx="8385000" cy="9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Poppins Black"/>
                <a:ea typeface="Poppins Black"/>
                <a:cs typeface="Poppins Black"/>
                <a:sym typeface="Poppins Black"/>
              </a:rPr>
              <a:t>FUTURE-PROOF SOLUTION</a:t>
            </a:r>
            <a:endParaRPr sz="3000">
              <a:solidFill>
                <a:srgbClr val="FFFFFF"/>
              </a:solidFill>
              <a:latin typeface="Poppins Black"/>
              <a:ea typeface="Poppins Black"/>
              <a:cs typeface="Poppins Black"/>
              <a:sym typeface="Poppins Black"/>
            </a:endParaRPr>
          </a:p>
          <a:p>
            <a:pPr indent="0" lvl="0" marL="0" rtl="0" algn="l">
              <a:spcBef>
                <a:spcPts val="0"/>
              </a:spcBef>
              <a:spcAft>
                <a:spcPts val="0"/>
              </a:spcAft>
              <a:buNone/>
            </a:pPr>
            <a:r>
              <a:t/>
            </a:r>
            <a:endParaRPr sz="1500">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29"/>
          <p:cNvPicPr preferRelativeResize="0"/>
          <p:nvPr/>
        </p:nvPicPr>
        <p:blipFill>
          <a:blip r:embed="rId3">
            <a:alphaModFix/>
          </a:blip>
          <a:stretch>
            <a:fillRect/>
          </a:stretch>
        </p:blipFill>
        <p:spPr>
          <a:xfrm>
            <a:off x="0" y="0"/>
            <a:ext cx="9144000" cy="5143505"/>
          </a:xfrm>
          <a:prstGeom prst="rect">
            <a:avLst/>
          </a:prstGeom>
          <a:noFill/>
          <a:ln>
            <a:noFill/>
          </a:ln>
        </p:spPr>
      </p:pic>
      <p:sp>
        <p:nvSpPr>
          <p:cNvPr id="196" name="Google Shape;196;p29"/>
          <p:cNvSpPr txBox="1"/>
          <p:nvPr/>
        </p:nvSpPr>
        <p:spPr>
          <a:xfrm>
            <a:off x="383600" y="1924025"/>
            <a:ext cx="2377800" cy="82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700">
                <a:solidFill>
                  <a:schemeClr val="dk1"/>
                </a:solidFill>
                <a:latin typeface="Poppins"/>
                <a:ea typeface="Poppins"/>
                <a:cs typeface="Poppins"/>
                <a:sym typeface="Poppins"/>
              </a:rPr>
              <a:t>Resource Portal</a:t>
            </a:r>
            <a:endParaRPr b="1" sz="17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None/>
            </a:pPr>
            <a:r>
              <a:rPr lang="en" sz="1100">
                <a:solidFill>
                  <a:schemeClr val="dk1"/>
                </a:solidFill>
                <a:latin typeface="Poppins"/>
                <a:ea typeface="Poppins"/>
                <a:cs typeface="Poppins"/>
                <a:sym typeface="Poppins"/>
              </a:rPr>
              <a:t>Weekly blogs, free white papers, checklists, and research studies</a:t>
            </a:r>
            <a:endParaRPr sz="1100">
              <a:solidFill>
                <a:schemeClr val="dk1"/>
              </a:solidFill>
              <a:latin typeface="Poppins"/>
              <a:ea typeface="Poppins"/>
              <a:cs typeface="Poppins"/>
              <a:sym typeface="Poppins"/>
            </a:endParaRPr>
          </a:p>
          <a:p>
            <a:pPr indent="0" lvl="0" marL="0" rtl="0" algn="l">
              <a:spcBef>
                <a:spcPts val="0"/>
              </a:spcBef>
              <a:spcAft>
                <a:spcPts val="0"/>
              </a:spcAft>
              <a:buNone/>
            </a:pPr>
            <a:r>
              <a:t/>
            </a:r>
            <a:endParaRPr sz="1100">
              <a:solidFill>
                <a:schemeClr val="dk1"/>
              </a:solidFill>
              <a:latin typeface="Poppins"/>
              <a:ea typeface="Poppins"/>
              <a:cs typeface="Poppins"/>
              <a:sym typeface="Poppins"/>
            </a:endParaRPr>
          </a:p>
          <a:p>
            <a:pPr indent="0" lvl="0" marL="0" rtl="0" algn="l">
              <a:spcBef>
                <a:spcPts val="0"/>
              </a:spcBef>
              <a:spcAft>
                <a:spcPts val="0"/>
              </a:spcAft>
              <a:buNone/>
            </a:pPr>
            <a:r>
              <a:t/>
            </a:r>
            <a:endParaRPr b="1" sz="7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800">
              <a:solidFill>
                <a:srgbClr val="0075BE"/>
              </a:solidFill>
              <a:latin typeface="Poppins"/>
              <a:ea typeface="Poppins"/>
              <a:cs typeface="Poppins"/>
              <a:sym typeface="Poppins"/>
            </a:endParaRPr>
          </a:p>
        </p:txBody>
      </p:sp>
      <p:sp>
        <p:nvSpPr>
          <p:cNvPr id="197" name="Google Shape;197;p29"/>
          <p:cNvSpPr txBox="1"/>
          <p:nvPr/>
        </p:nvSpPr>
        <p:spPr>
          <a:xfrm>
            <a:off x="3476350" y="1924025"/>
            <a:ext cx="2598300" cy="82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700">
                <a:solidFill>
                  <a:schemeClr val="dk1"/>
                </a:solidFill>
                <a:latin typeface="Poppins"/>
                <a:ea typeface="Poppins"/>
                <a:cs typeface="Poppins"/>
                <a:sym typeface="Poppins"/>
              </a:rPr>
              <a:t>Monthly Webinars</a:t>
            </a:r>
            <a:endParaRPr b="1" sz="1700">
              <a:solidFill>
                <a:schemeClr val="dk1"/>
              </a:solidFill>
              <a:latin typeface="Poppins"/>
              <a:ea typeface="Poppins"/>
              <a:cs typeface="Poppins"/>
              <a:sym typeface="Poppins"/>
            </a:endParaRPr>
          </a:p>
          <a:p>
            <a:pPr indent="0" lvl="0" marL="0" rtl="0" algn="l">
              <a:spcBef>
                <a:spcPts val="0"/>
              </a:spcBef>
              <a:spcAft>
                <a:spcPts val="0"/>
              </a:spcAft>
              <a:buNone/>
            </a:pPr>
            <a:r>
              <a:t/>
            </a:r>
            <a:endParaRPr sz="1000">
              <a:solidFill>
                <a:schemeClr val="dk1"/>
              </a:solidFill>
              <a:latin typeface="Poppins"/>
              <a:ea typeface="Poppins"/>
              <a:cs typeface="Poppins"/>
              <a:sym typeface="Poppins"/>
            </a:endParaRPr>
          </a:p>
          <a:p>
            <a:pPr indent="0" lvl="0" marL="0" rtl="0" algn="l">
              <a:spcBef>
                <a:spcPts val="0"/>
              </a:spcBef>
              <a:spcAft>
                <a:spcPts val="0"/>
              </a:spcAft>
              <a:buNone/>
            </a:pPr>
            <a:r>
              <a:rPr lang="en" sz="1100">
                <a:solidFill>
                  <a:schemeClr val="dk1"/>
                </a:solidFill>
                <a:latin typeface="Poppins"/>
                <a:ea typeface="Poppins"/>
                <a:cs typeface="Poppins"/>
                <a:sym typeface="Poppins"/>
              </a:rPr>
              <a:t>Taught by accessibility experts</a:t>
            </a:r>
            <a:endParaRPr sz="1100">
              <a:solidFill>
                <a:schemeClr val="dk1"/>
              </a:solidFill>
              <a:latin typeface="Poppins"/>
              <a:ea typeface="Poppins"/>
              <a:cs typeface="Poppins"/>
              <a:sym typeface="Poppins"/>
            </a:endParaRPr>
          </a:p>
          <a:p>
            <a:pPr indent="0" lvl="0" marL="0" rtl="0" algn="l">
              <a:spcBef>
                <a:spcPts val="0"/>
              </a:spcBef>
              <a:spcAft>
                <a:spcPts val="0"/>
              </a:spcAft>
              <a:buNone/>
            </a:pPr>
            <a:r>
              <a:t/>
            </a:r>
            <a:endParaRPr sz="11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900">
              <a:solidFill>
                <a:srgbClr val="0075BE"/>
              </a:solidFill>
              <a:latin typeface="Poppins"/>
              <a:ea typeface="Poppins"/>
              <a:cs typeface="Poppins"/>
              <a:sym typeface="Poppins"/>
            </a:endParaRPr>
          </a:p>
        </p:txBody>
      </p:sp>
      <p:sp>
        <p:nvSpPr>
          <p:cNvPr id="198" name="Google Shape;198;p29"/>
          <p:cNvSpPr txBox="1"/>
          <p:nvPr/>
        </p:nvSpPr>
        <p:spPr>
          <a:xfrm>
            <a:off x="198050" y="637150"/>
            <a:ext cx="8385000" cy="9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Poppins Black"/>
                <a:ea typeface="Poppins Black"/>
                <a:cs typeface="Poppins Black"/>
                <a:sym typeface="Poppins Black"/>
              </a:rPr>
              <a:t>BROWSE OUR FREE RESOURCES</a:t>
            </a:r>
            <a:endParaRPr sz="3000">
              <a:latin typeface="Poppins Black"/>
              <a:ea typeface="Poppins Black"/>
              <a:cs typeface="Poppins Black"/>
              <a:sym typeface="Poppins Black"/>
            </a:endParaRPr>
          </a:p>
          <a:p>
            <a:pPr indent="0" lvl="0" marL="0" rtl="0" algn="l">
              <a:spcBef>
                <a:spcPts val="0"/>
              </a:spcBef>
              <a:spcAft>
                <a:spcPts val="0"/>
              </a:spcAft>
              <a:buNone/>
            </a:pPr>
            <a:r>
              <a:t/>
            </a:r>
            <a:endParaRPr sz="1500">
              <a:latin typeface="Poppins"/>
              <a:ea typeface="Poppins"/>
              <a:cs typeface="Poppins"/>
              <a:sym typeface="Poppins"/>
            </a:endParaRPr>
          </a:p>
        </p:txBody>
      </p:sp>
      <p:sp>
        <p:nvSpPr>
          <p:cNvPr id="199" name="Google Shape;199;p29"/>
          <p:cNvSpPr txBox="1"/>
          <p:nvPr/>
        </p:nvSpPr>
        <p:spPr>
          <a:xfrm>
            <a:off x="6370650" y="1924025"/>
            <a:ext cx="2436300" cy="82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700">
                <a:solidFill>
                  <a:schemeClr val="dk1"/>
                </a:solidFill>
                <a:latin typeface="Poppins"/>
                <a:ea typeface="Poppins"/>
                <a:cs typeface="Poppins"/>
                <a:sym typeface="Poppins"/>
              </a:rPr>
              <a:t>Video A11y Course</a:t>
            </a:r>
            <a:endParaRPr b="1" sz="1700">
              <a:solidFill>
                <a:schemeClr val="dk1"/>
              </a:solidFill>
              <a:latin typeface="Poppins"/>
              <a:ea typeface="Poppins"/>
              <a:cs typeface="Poppins"/>
              <a:sym typeface="Poppins"/>
            </a:endParaRPr>
          </a:p>
          <a:p>
            <a:pPr indent="0" lvl="0" marL="0" rtl="0" algn="l">
              <a:spcBef>
                <a:spcPts val="0"/>
              </a:spcBef>
              <a:spcAft>
                <a:spcPts val="0"/>
              </a:spcAft>
              <a:buNone/>
            </a:pPr>
            <a:r>
              <a:t/>
            </a:r>
            <a:endParaRPr sz="1000">
              <a:solidFill>
                <a:schemeClr val="dk1"/>
              </a:solidFill>
              <a:latin typeface="Poppins"/>
              <a:ea typeface="Poppins"/>
              <a:cs typeface="Poppins"/>
              <a:sym typeface="Poppins"/>
            </a:endParaRPr>
          </a:p>
          <a:p>
            <a:pPr indent="0" lvl="0" marL="0" rtl="0" algn="l">
              <a:spcBef>
                <a:spcPts val="0"/>
              </a:spcBef>
              <a:spcAft>
                <a:spcPts val="0"/>
              </a:spcAft>
              <a:buNone/>
            </a:pPr>
            <a:r>
              <a:rPr lang="en" sz="1100">
                <a:solidFill>
                  <a:schemeClr val="dk1"/>
                </a:solidFill>
                <a:latin typeface="Poppins"/>
                <a:ea typeface="Poppins"/>
                <a:cs typeface="Poppins"/>
                <a:sym typeface="Poppins"/>
              </a:rPr>
              <a:t>Learn and test your knowledge on video accessibility</a:t>
            </a:r>
            <a:endParaRPr sz="1100">
              <a:solidFill>
                <a:schemeClr val="dk1"/>
              </a:solidFill>
              <a:latin typeface="Poppins"/>
              <a:ea typeface="Poppins"/>
              <a:cs typeface="Poppins"/>
              <a:sym typeface="Poppins"/>
            </a:endParaRPr>
          </a:p>
          <a:p>
            <a:pPr indent="0" lvl="0" marL="0" rtl="0" algn="l">
              <a:spcBef>
                <a:spcPts val="0"/>
              </a:spcBef>
              <a:spcAft>
                <a:spcPts val="0"/>
              </a:spcAft>
              <a:buNone/>
            </a:pPr>
            <a:r>
              <a:t/>
            </a:r>
            <a:endParaRPr sz="11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900">
              <a:solidFill>
                <a:srgbClr val="0075BE"/>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30"/>
          <p:cNvPicPr preferRelativeResize="0"/>
          <p:nvPr/>
        </p:nvPicPr>
        <p:blipFill>
          <a:blip r:embed="rId3">
            <a:alphaModFix/>
          </a:blip>
          <a:stretch>
            <a:fillRect/>
          </a:stretch>
        </p:blipFill>
        <p:spPr>
          <a:xfrm>
            <a:off x="0" y="0"/>
            <a:ext cx="9144000" cy="5143505"/>
          </a:xfrm>
          <a:prstGeom prst="rect">
            <a:avLst/>
          </a:prstGeom>
          <a:noFill/>
          <a:ln>
            <a:noFill/>
          </a:ln>
        </p:spPr>
      </p:pic>
      <p:sp>
        <p:nvSpPr>
          <p:cNvPr id="205" name="Google Shape;205;p30"/>
          <p:cNvSpPr txBox="1"/>
          <p:nvPr/>
        </p:nvSpPr>
        <p:spPr>
          <a:xfrm>
            <a:off x="198050" y="637150"/>
            <a:ext cx="8385000" cy="9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3F3F3"/>
                </a:solidFill>
                <a:latin typeface="Poppins Black"/>
                <a:ea typeface="Poppins Black"/>
                <a:cs typeface="Poppins Black"/>
                <a:sym typeface="Poppins Black"/>
              </a:rPr>
              <a:t>UPCOMING FREE EVENTS</a:t>
            </a:r>
            <a:endParaRPr sz="3000">
              <a:solidFill>
                <a:srgbClr val="F3F3F3"/>
              </a:solidFill>
              <a:latin typeface="Poppins Black"/>
              <a:ea typeface="Poppins Black"/>
              <a:cs typeface="Poppins Black"/>
              <a:sym typeface="Poppins Black"/>
            </a:endParaRPr>
          </a:p>
          <a:p>
            <a:pPr indent="0" lvl="0" marL="0" rtl="0" algn="l">
              <a:spcBef>
                <a:spcPts val="0"/>
              </a:spcBef>
              <a:spcAft>
                <a:spcPts val="0"/>
              </a:spcAft>
              <a:buNone/>
            </a:pPr>
            <a:r>
              <a:t/>
            </a:r>
            <a:endParaRPr sz="1500">
              <a:solidFill>
                <a:srgbClr val="F3F3F3"/>
              </a:solidFill>
              <a:latin typeface="Poppins"/>
              <a:ea typeface="Poppins"/>
              <a:cs typeface="Poppins"/>
              <a:sym typeface="Poppins"/>
            </a:endParaRPr>
          </a:p>
        </p:txBody>
      </p:sp>
      <p:sp>
        <p:nvSpPr>
          <p:cNvPr id="206" name="Google Shape;206;p30"/>
          <p:cNvSpPr txBox="1"/>
          <p:nvPr/>
        </p:nvSpPr>
        <p:spPr>
          <a:xfrm>
            <a:off x="316125" y="2035275"/>
            <a:ext cx="2646900" cy="82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700">
                <a:solidFill>
                  <a:srgbClr val="F3F3F3"/>
                </a:solidFill>
                <a:latin typeface="Poppins"/>
                <a:ea typeface="Poppins"/>
                <a:cs typeface="Poppins"/>
                <a:sym typeface="Poppins"/>
              </a:rPr>
              <a:t>GAAD with Actor Mickey Rowe and Activist Michael Agyin</a:t>
            </a:r>
            <a:endParaRPr b="1" sz="1700">
              <a:solidFill>
                <a:srgbClr val="F3F3F3"/>
              </a:solidFill>
              <a:latin typeface="Poppins"/>
              <a:ea typeface="Poppins"/>
              <a:cs typeface="Poppins"/>
              <a:sym typeface="Poppins"/>
            </a:endParaRPr>
          </a:p>
          <a:p>
            <a:pPr indent="0" lvl="0" marL="0" rtl="0" algn="l">
              <a:spcBef>
                <a:spcPts val="0"/>
              </a:spcBef>
              <a:spcAft>
                <a:spcPts val="0"/>
              </a:spcAft>
              <a:buNone/>
            </a:pPr>
            <a:r>
              <a:t/>
            </a:r>
            <a:endParaRPr sz="1000">
              <a:solidFill>
                <a:srgbClr val="F3F3F3"/>
              </a:solidFill>
              <a:latin typeface="Poppins"/>
              <a:ea typeface="Poppins"/>
              <a:cs typeface="Poppins"/>
              <a:sym typeface="Poppins"/>
            </a:endParaRPr>
          </a:p>
          <a:p>
            <a:pPr indent="0" lvl="0" marL="0" rtl="0" algn="l">
              <a:spcBef>
                <a:spcPts val="0"/>
              </a:spcBef>
              <a:spcAft>
                <a:spcPts val="0"/>
              </a:spcAft>
              <a:buNone/>
            </a:pPr>
            <a:r>
              <a:rPr lang="en" sz="1100">
                <a:solidFill>
                  <a:srgbClr val="F3F3F3"/>
                </a:solidFill>
                <a:latin typeface="Poppins"/>
                <a:ea typeface="Poppins"/>
                <a:cs typeface="Poppins"/>
                <a:sym typeface="Poppins"/>
              </a:rPr>
              <a:t>May 20th at 11 am ET</a:t>
            </a:r>
            <a:endParaRPr sz="1100">
              <a:solidFill>
                <a:srgbClr val="F3F3F3"/>
              </a:solidFill>
              <a:latin typeface="Poppins"/>
              <a:ea typeface="Poppins"/>
              <a:cs typeface="Poppins"/>
              <a:sym typeface="Poppins"/>
            </a:endParaRPr>
          </a:p>
          <a:p>
            <a:pPr indent="0" lvl="0" marL="0" rtl="0" algn="l">
              <a:spcBef>
                <a:spcPts val="0"/>
              </a:spcBef>
              <a:spcAft>
                <a:spcPts val="0"/>
              </a:spcAft>
              <a:buNone/>
            </a:pPr>
            <a:r>
              <a:t/>
            </a:r>
            <a:endParaRPr sz="1100">
              <a:solidFill>
                <a:srgbClr val="F3F3F3"/>
              </a:solidFill>
              <a:latin typeface="Poppins"/>
              <a:ea typeface="Poppins"/>
              <a:cs typeface="Poppins"/>
              <a:sym typeface="Poppins"/>
            </a:endParaRPr>
          </a:p>
          <a:p>
            <a:pPr indent="0" lvl="0" marL="0" rtl="0" algn="l">
              <a:spcBef>
                <a:spcPts val="0"/>
              </a:spcBef>
              <a:spcAft>
                <a:spcPts val="0"/>
              </a:spcAft>
              <a:buNone/>
            </a:pPr>
            <a:r>
              <a:t/>
            </a:r>
            <a:endParaRPr b="1" sz="800">
              <a:solidFill>
                <a:srgbClr val="F3F3F3"/>
              </a:solidFill>
              <a:latin typeface="Poppins"/>
              <a:ea typeface="Poppins"/>
              <a:cs typeface="Poppins"/>
              <a:sym typeface="Poppins"/>
            </a:endParaRPr>
          </a:p>
          <a:p>
            <a:pPr indent="0" lvl="0" marL="0" rtl="0" algn="l">
              <a:lnSpc>
                <a:spcPct val="115000"/>
              </a:lnSpc>
              <a:spcBef>
                <a:spcPts val="0"/>
              </a:spcBef>
              <a:spcAft>
                <a:spcPts val="0"/>
              </a:spcAft>
              <a:buNone/>
            </a:pPr>
            <a:r>
              <a:t/>
            </a:r>
            <a:endParaRPr b="1" sz="900">
              <a:solidFill>
                <a:srgbClr val="F3F3F3"/>
              </a:solidFill>
              <a:latin typeface="Poppins"/>
              <a:ea typeface="Poppins"/>
              <a:cs typeface="Poppins"/>
              <a:sym typeface="Poppins"/>
            </a:endParaRPr>
          </a:p>
        </p:txBody>
      </p:sp>
      <p:sp>
        <p:nvSpPr>
          <p:cNvPr id="207" name="Google Shape;207;p30"/>
          <p:cNvSpPr txBox="1"/>
          <p:nvPr/>
        </p:nvSpPr>
        <p:spPr>
          <a:xfrm>
            <a:off x="3379700" y="2035275"/>
            <a:ext cx="2436300" cy="82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700">
                <a:solidFill>
                  <a:srgbClr val="F3F3F3"/>
                </a:solidFill>
                <a:latin typeface="Poppins"/>
                <a:ea typeface="Poppins"/>
                <a:cs typeface="Poppins"/>
                <a:sym typeface="Poppins"/>
              </a:rPr>
              <a:t>ACCESS at Home</a:t>
            </a:r>
            <a:endParaRPr b="1" sz="1700">
              <a:solidFill>
                <a:srgbClr val="F3F3F3"/>
              </a:solidFill>
              <a:latin typeface="Poppins"/>
              <a:ea typeface="Poppins"/>
              <a:cs typeface="Poppins"/>
              <a:sym typeface="Poppins"/>
            </a:endParaRPr>
          </a:p>
          <a:p>
            <a:pPr indent="0" lvl="0" marL="0" rtl="0" algn="l">
              <a:spcBef>
                <a:spcPts val="0"/>
              </a:spcBef>
              <a:spcAft>
                <a:spcPts val="0"/>
              </a:spcAft>
              <a:buNone/>
            </a:pPr>
            <a:r>
              <a:t/>
            </a:r>
            <a:endParaRPr sz="1000">
              <a:solidFill>
                <a:srgbClr val="F3F3F3"/>
              </a:solidFill>
              <a:latin typeface="Poppins"/>
              <a:ea typeface="Poppins"/>
              <a:cs typeface="Poppins"/>
              <a:sym typeface="Poppins"/>
            </a:endParaRPr>
          </a:p>
          <a:p>
            <a:pPr indent="0" lvl="0" marL="0" rtl="0" algn="l">
              <a:spcBef>
                <a:spcPts val="0"/>
              </a:spcBef>
              <a:spcAft>
                <a:spcPts val="0"/>
              </a:spcAft>
              <a:buNone/>
            </a:pPr>
            <a:r>
              <a:rPr lang="en" sz="1100">
                <a:solidFill>
                  <a:srgbClr val="F3F3F3"/>
                </a:solidFill>
                <a:latin typeface="Poppins"/>
                <a:ea typeface="Poppins"/>
                <a:cs typeface="Poppins"/>
                <a:sym typeface="Poppins"/>
              </a:rPr>
              <a:t>June 7 - 10 </a:t>
            </a:r>
            <a:endParaRPr sz="1100">
              <a:solidFill>
                <a:srgbClr val="F3F3F3"/>
              </a:solidFill>
              <a:latin typeface="Poppins"/>
              <a:ea typeface="Poppins"/>
              <a:cs typeface="Poppins"/>
              <a:sym typeface="Poppins"/>
            </a:endParaRPr>
          </a:p>
          <a:p>
            <a:pPr indent="0" lvl="0" marL="0" rtl="0" algn="l">
              <a:spcBef>
                <a:spcPts val="0"/>
              </a:spcBef>
              <a:spcAft>
                <a:spcPts val="0"/>
              </a:spcAft>
              <a:buNone/>
            </a:pPr>
            <a:r>
              <a:t/>
            </a:r>
            <a:endParaRPr sz="1100">
              <a:solidFill>
                <a:srgbClr val="F3F3F3"/>
              </a:solidFill>
              <a:latin typeface="Poppins"/>
              <a:ea typeface="Poppins"/>
              <a:cs typeface="Poppins"/>
              <a:sym typeface="Poppins"/>
            </a:endParaRPr>
          </a:p>
          <a:p>
            <a:pPr indent="0" lvl="0" marL="0" rtl="0" algn="l">
              <a:spcBef>
                <a:spcPts val="0"/>
              </a:spcBef>
              <a:spcAft>
                <a:spcPts val="0"/>
              </a:spcAft>
              <a:buNone/>
            </a:pPr>
            <a:r>
              <a:t/>
            </a:r>
            <a:endParaRPr b="1" sz="800">
              <a:solidFill>
                <a:srgbClr val="F3F3F3"/>
              </a:solidFill>
              <a:latin typeface="Poppins"/>
              <a:ea typeface="Poppins"/>
              <a:cs typeface="Poppins"/>
              <a:sym typeface="Poppins"/>
            </a:endParaRPr>
          </a:p>
          <a:p>
            <a:pPr indent="0" lvl="0" marL="0" rtl="0" algn="l">
              <a:lnSpc>
                <a:spcPct val="115000"/>
              </a:lnSpc>
              <a:spcBef>
                <a:spcPts val="0"/>
              </a:spcBef>
              <a:spcAft>
                <a:spcPts val="0"/>
              </a:spcAft>
              <a:buNone/>
            </a:pPr>
            <a:r>
              <a:t/>
            </a:r>
            <a:endParaRPr b="1" sz="900">
              <a:solidFill>
                <a:srgbClr val="F3F3F3"/>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1"/>
          <p:cNvPicPr preferRelativeResize="0"/>
          <p:nvPr/>
        </p:nvPicPr>
        <p:blipFill>
          <a:blip r:embed="rId3">
            <a:alphaModFix/>
          </a:blip>
          <a:stretch>
            <a:fillRect/>
          </a:stretch>
        </p:blipFill>
        <p:spPr>
          <a:xfrm>
            <a:off x="0" y="0"/>
            <a:ext cx="9144000" cy="5143505"/>
          </a:xfrm>
          <a:prstGeom prst="rect">
            <a:avLst/>
          </a:prstGeom>
          <a:noFill/>
          <a:ln>
            <a:noFill/>
          </a:ln>
        </p:spPr>
      </p:pic>
      <p:sp>
        <p:nvSpPr>
          <p:cNvPr id="213" name="Google Shape;213;p31"/>
          <p:cNvSpPr txBox="1"/>
          <p:nvPr/>
        </p:nvSpPr>
        <p:spPr>
          <a:xfrm>
            <a:off x="308275" y="1712475"/>
            <a:ext cx="6835200" cy="9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FFFFFF"/>
                </a:solidFill>
                <a:latin typeface="Poppins Black"/>
                <a:ea typeface="Poppins Black"/>
                <a:cs typeface="Poppins Black"/>
                <a:sym typeface="Poppins Black"/>
              </a:rPr>
              <a:t>Q&amp;A</a:t>
            </a:r>
            <a:endParaRPr sz="4800">
              <a:solidFill>
                <a:srgbClr val="FFFFFF"/>
              </a:solidFill>
              <a:latin typeface="Poppins Black"/>
              <a:ea typeface="Poppins Black"/>
              <a:cs typeface="Poppins Black"/>
              <a:sym typeface="Poppins Black"/>
            </a:endParaRPr>
          </a:p>
          <a:p>
            <a:pPr indent="0" lvl="0" marL="0" rtl="0" algn="l">
              <a:spcBef>
                <a:spcPts val="0"/>
              </a:spcBef>
              <a:spcAft>
                <a:spcPts val="0"/>
              </a:spcAft>
              <a:buNone/>
            </a:pPr>
            <a:r>
              <a:rPr lang="en" sz="1500">
                <a:solidFill>
                  <a:srgbClr val="FFFFFF"/>
                </a:solidFill>
                <a:latin typeface="Poppins"/>
                <a:ea typeface="Poppins"/>
                <a:cs typeface="Poppins"/>
                <a:sym typeface="Poppins"/>
              </a:rPr>
              <a:t>Ask us anything.</a:t>
            </a:r>
            <a:endParaRPr sz="1500">
              <a:solidFill>
                <a:srgbClr val="FFFFFF"/>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b="0" l="0" r="70903" t="0"/>
          <a:stretch/>
        </p:blipFill>
        <p:spPr>
          <a:xfrm>
            <a:off x="0" y="0"/>
            <a:ext cx="2660573" cy="5143500"/>
          </a:xfrm>
          <a:prstGeom prst="rect">
            <a:avLst/>
          </a:prstGeom>
          <a:noFill/>
          <a:ln>
            <a:noFill/>
          </a:ln>
        </p:spPr>
      </p:pic>
      <p:sp>
        <p:nvSpPr>
          <p:cNvPr id="63" name="Google Shape;63;p14"/>
          <p:cNvSpPr txBox="1"/>
          <p:nvPr/>
        </p:nvSpPr>
        <p:spPr>
          <a:xfrm>
            <a:off x="3033200" y="653775"/>
            <a:ext cx="5145300" cy="9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900">
                <a:latin typeface="Poppins Black"/>
                <a:ea typeface="Poppins Black"/>
                <a:cs typeface="Poppins Black"/>
                <a:sym typeface="Poppins Black"/>
              </a:rPr>
              <a:t>Introducations</a:t>
            </a:r>
            <a:endParaRPr sz="4900">
              <a:latin typeface="Poppins Black"/>
              <a:ea typeface="Poppins Black"/>
              <a:cs typeface="Poppins Black"/>
              <a:sym typeface="Poppins Black"/>
            </a:endParaRPr>
          </a:p>
          <a:p>
            <a:pPr indent="0" lvl="0" marL="0" rtl="0" algn="l">
              <a:spcBef>
                <a:spcPts val="0"/>
              </a:spcBef>
              <a:spcAft>
                <a:spcPts val="0"/>
              </a:spcAft>
              <a:buNone/>
            </a:pPr>
            <a:r>
              <a:rPr lang="en" sz="1500">
                <a:latin typeface="Poppins"/>
                <a:ea typeface="Poppins"/>
                <a:cs typeface="Poppins"/>
                <a:sym typeface="Poppins"/>
              </a:rPr>
              <a:t>Let’s get to know each other</a:t>
            </a:r>
            <a:endParaRPr sz="1500">
              <a:latin typeface="Poppins"/>
              <a:ea typeface="Poppins"/>
              <a:cs typeface="Poppins"/>
              <a:sym typeface="Poppins"/>
            </a:endParaRPr>
          </a:p>
        </p:txBody>
      </p:sp>
      <p:sp>
        <p:nvSpPr>
          <p:cNvPr id="64" name="Google Shape;64;p14"/>
          <p:cNvSpPr txBox="1"/>
          <p:nvPr/>
        </p:nvSpPr>
        <p:spPr>
          <a:xfrm>
            <a:off x="3123925" y="2670900"/>
            <a:ext cx="2377800" cy="829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500">
                <a:solidFill>
                  <a:srgbClr val="0075BE"/>
                </a:solidFill>
                <a:latin typeface="Poppins"/>
                <a:ea typeface="Poppins"/>
                <a:cs typeface="Poppins"/>
                <a:sym typeface="Poppins"/>
              </a:rPr>
              <a:t>Sofia Leiva</a:t>
            </a:r>
            <a:endParaRPr b="1" sz="1500">
              <a:solidFill>
                <a:srgbClr val="0075BE"/>
              </a:solidFill>
              <a:latin typeface="Poppins"/>
              <a:ea typeface="Poppins"/>
              <a:cs typeface="Poppins"/>
              <a:sym typeface="Poppins"/>
            </a:endParaRPr>
          </a:p>
          <a:p>
            <a:pPr indent="0" lvl="0" marL="0" rtl="0" algn="l">
              <a:lnSpc>
                <a:spcPct val="115000"/>
              </a:lnSpc>
              <a:spcBef>
                <a:spcPts val="0"/>
              </a:spcBef>
              <a:spcAft>
                <a:spcPts val="0"/>
              </a:spcAft>
              <a:buNone/>
            </a:pPr>
            <a:r>
              <a:rPr i="1" lang="en" sz="1100">
                <a:latin typeface="Poppins Light"/>
                <a:ea typeface="Poppins Light"/>
                <a:cs typeface="Poppins Light"/>
                <a:sym typeface="Poppins Light"/>
              </a:rPr>
              <a:t>Marketing</a:t>
            </a:r>
            <a:endParaRPr i="1" sz="1100">
              <a:latin typeface="Poppins Light"/>
              <a:ea typeface="Poppins Light"/>
              <a:cs typeface="Poppins Light"/>
              <a:sym typeface="Poppins Light"/>
            </a:endParaRPr>
          </a:p>
          <a:p>
            <a:pPr indent="0" lvl="0" marL="0" rtl="0" algn="l">
              <a:lnSpc>
                <a:spcPct val="115000"/>
              </a:lnSpc>
              <a:spcBef>
                <a:spcPts val="0"/>
              </a:spcBef>
              <a:spcAft>
                <a:spcPts val="0"/>
              </a:spcAft>
              <a:buNone/>
            </a:pPr>
            <a:r>
              <a:rPr b="1" lang="en" sz="1100">
                <a:latin typeface="Poppins"/>
                <a:ea typeface="Poppins"/>
                <a:cs typeface="Poppins"/>
                <a:sym typeface="Poppins"/>
              </a:rPr>
              <a:t>Email: </a:t>
            </a:r>
            <a:r>
              <a:rPr lang="en" sz="1100">
                <a:latin typeface="Poppins Light"/>
                <a:ea typeface="Poppins Light"/>
                <a:cs typeface="Poppins Light"/>
                <a:sym typeface="Poppins Light"/>
              </a:rPr>
              <a:t>sofia</a:t>
            </a:r>
            <a:r>
              <a:rPr lang="en" sz="1100">
                <a:latin typeface="Poppins Light"/>
                <a:ea typeface="Poppins Light"/>
                <a:cs typeface="Poppins Light"/>
                <a:sym typeface="Poppins Light"/>
              </a:rPr>
              <a:t>@3playmedia.com</a:t>
            </a:r>
            <a:endParaRPr sz="1100">
              <a:latin typeface="Poppins Light"/>
              <a:ea typeface="Poppins Light"/>
              <a:cs typeface="Poppins Light"/>
              <a:sym typeface="Poppins Light"/>
            </a:endParaRPr>
          </a:p>
        </p:txBody>
      </p:sp>
      <p:sp>
        <p:nvSpPr>
          <p:cNvPr id="65" name="Google Shape;65;p14"/>
          <p:cNvSpPr txBox="1"/>
          <p:nvPr/>
        </p:nvSpPr>
        <p:spPr>
          <a:xfrm>
            <a:off x="6216675" y="2670900"/>
            <a:ext cx="2377800" cy="829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500">
                <a:solidFill>
                  <a:srgbClr val="0075BE"/>
                </a:solidFill>
                <a:latin typeface="Poppins"/>
                <a:ea typeface="Poppins"/>
                <a:cs typeface="Poppins"/>
                <a:sym typeface="Poppins"/>
              </a:rPr>
              <a:t>Ryan Martinez</a:t>
            </a:r>
            <a:endParaRPr b="1" sz="1500">
              <a:solidFill>
                <a:srgbClr val="0075BE"/>
              </a:solidFill>
              <a:latin typeface="Poppins"/>
              <a:ea typeface="Poppins"/>
              <a:cs typeface="Poppins"/>
              <a:sym typeface="Poppins"/>
            </a:endParaRPr>
          </a:p>
          <a:p>
            <a:pPr indent="0" lvl="0" marL="0" rtl="0" algn="l">
              <a:lnSpc>
                <a:spcPct val="115000"/>
              </a:lnSpc>
              <a:spcBef>
                <a:spcPts val="0"/>
              </a:spcBef>
              <a:spcAft>
                <a:spcPts val="0"/>
              </a:spcAft>
              <a:buNone/>
            </a:pPr>
            <a:r>
              <a:rPr i="1" lang="en" sz="1100">
                <a:latin typeface="Poppins Light"/>
                <a:ea typeface="Poppins Light"/>
                <a:cs typeface="Poppins Light"/>
                <a:sym typeface="Poppins Light"/>
              </a:rPr>
              <a:t>Implementation</a:t>
            </a:r>
            <a:endParaRPr i="1" sz="1100">
              <a:latin typeface="Poppins Light"/>
              <a:ea typeface="Poppins Light"/>
              <a:cs typeface="Poppins Light"/>
              <a:sym typeface="Poppins Light"/>
            </a:endParaRPr>
          </a:p>
          <a:p>
            <a:pPr indent="0" lvl="0" marL="0" rtl="0" algn="l">
              <a:lnSpc>
                <a:spcPct val="115000"/>
              </a:lnSpc>
              <a:spcBef>
                <a:spcPts val="0"/>
              </a:spcBef>
              <a:spcAft>
                <a:spcPts val="0"/>
              </a:spcAft>
              <a:buNone/>
            </a:pPr>
            <a:r>
              <a:rPr b="1" lang="en" sz="1100">
                <a:latin typeface="Poppins"/>
                <a:ea typeface="Poppins"/>
                <a:cs typeface="Poppins"/>
                <a:sym typeface="Poppins"/>
              </a:rPr>
              <a:t>Email: </a:t>
            </a:r>
            <a:r>
              <a:rPr lang="en" sz="1100">
                <a:latin typeface="Poppins Light"/>
                <a:ea typeface="Poppins Light"/>
                <a:cs typeface="Poppins Light"/>
                <a:sym typeface="Poppins Light"/>
              </a:rPr>
              <a:t>ryan</a:t>
            </a:r>
            <a:r>
              <a:rPr lang="en" sz="1100">
                <a:latin typeface="Poppins Light"/>
                <a:ea typeface="Poppins Light"/>
                <a:cs typeface="Poppins Light"/>
                <a:sym typeface="Poppins Light"/>
              </a:rPr>
              <a:t>@3playmedia.com</a:t>
            </a:r>
            <a:endParaRPr sz="1100">
              <a:latin typeface="Poppins Light"/>
              <a:ea typeface="Poppins Light"/>
              <a:cs typeface="Poppins Light"/>
              <a:sym typeface="Poppi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0" y="0"/>
            <a:ext cx="9144000" cy="5143505"/>
          </a:xfrm>
          <a:prstGeom prst="rect">
            <a:avLst/>
          </a:prstGeom>
          <a:noFill/>
          <a:ln>
            <a:noFill/>
          </a:ln>
        </p:spPr>
      </p:pic>
      <p:sp>
        <p:nvSpPr>
          <p:cNvPr id="71" name="Google Shape;71;p15"/>
          <p:cNvSpPr txBox="1"/>
          <p:nvPr/>
        </p:nvSpPr>
        <p:spPr>
          <a:xfrm>
            <a:off x="274250" y="637150"/>
            <a:ext cx="5145300" cy="9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900">
                <a:latin typeface="Poppins Black"/>
                <a:ea typeface="Poppins Black"/>
                <a:cs typeface="Poppins Black"/>
                <a:sym typeface="Poppins Black"/>
              </a:rPr>
              <a:t>Agenda</a:t>
            </a:r>
            <a:endParaRPr sz="4900">
              <a:latin typeface="Poppins Black"/>
              <a:ea typeface="Poppins Black"/>
              <a:cs typeface="Poppins Black"/>
              <a:sym typeface="Poppins Black"/>
            </a:endParaRPr>
          </a:p>
          <a:p>
            <a:pPr indent="0" lvl="0" marL="0" rtl="0" algn="l">
              <a:spcBef>
                <a:spcPts val="0"/>
              </a:spcBef>
              <a:spcAft>
                <a:spcPts val="0"/>
              </a:spcAft>
              <a:buNone/>
            </a:pPr>
            <a:r>
              <a:t/>
            </a:r>
            <a:endParaRPr sz="1500">
              <a:latin typeface="Poppins"/>
              <a:ea typeface="Poppins"/>
              <a:cs typeface="Poppins"/>
              <a:sym typeface="Poppins"/>
            </a:endParaRPr>
          </a:p>
        </p:txBody>
      </p:sp>
      <p:sp>
        <p:nvSpPr>
          <p:cNvPr id="72" name="Google Shape;72;p15"/>
          <p:cNvSpPr txBox="1"/>
          <p:nvPr/>
        </p:nvSpPr>
        <p:spPr>
          <a:xfrm>
            <a:off x="383600" y="2228825"/>
            <a:ext cx="2377800" cy="82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500">
                <a:solidFill>
                  <a:schemeClr val="dk1"/>
                </a:solidFill>
                <a:latin typeface="Poppins"/>
                <a:ea typeface="Poppins"/>
                <a:cs typeface="Poppins"/>
                <a:sym typeface="Poppins"/>
              </a:rPr>
              <a:t>Basics</a:t>
            </a:r>
            <a:r>
              <a:rPr lang="en" sz="1500">
                <a:solidFill>
                  <a:schemeClr val="dk1"/>
                </a:solidFill>
                <a:latin typeface="Poppins"/>
                <a:ea typeface="Poppins"/>
                <a:cs typeface="Poppins"/>
                <a:sym typeface="Poppins"/>
              </a:rPr>
              <a:t> of live captioning</a:t>
            </a:r>
            <a:endParaRPr b="1">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1500">
              <a:solidFill>
                <a:srgbClr val="0075BE"/>
              </a:solidFill>
              <a:latin typeface="Poppins"/>
              <a:ea typeface="Poppins"/>
              <a:cs typeface="Poppins"/>
              <a:sym typeface="Poppins"/>
            </a:endParaRPr>
          </a:p>
        </p:txBody>
      </p:sp>
      <p:sp>
        <p:nvSpPr>
          <p:cNvPr id="73" name="Google Shape;73;p15"/>
          <p:cNvSpPr txBox="1"/>
          <p:nvPr/>
        </p:nvSpPr>
        <p:spPr>
          <a:xfrm>
            <a:off x="3476350" y="2228825"/>
            <a:ext cx="2377800" cy="82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500">
                <a:solidFill>
                  <a:schemeClr val="dk1"/>
                </a:solidFill>
                <a:latin typeface="Poppins"/>
                <a:ea typeface="Poppins"/>
                <a:cs typeface="Poppins"/>
                <a:sym typeface="Poppins"/>
              </a:rPr>
              <a:t>Who</a:t>
            </a:r>
            <a:r>
              <a:rPr lang="en" sz="1500">
                <a:solidFill>
                  <a:schemeClr val="dk1"/>
                </a:solidFill>
                <a:latin typeface="Poppins"/>
                <a:ea typeface="Poppins"/>
                <a:cs typeface="Poppins"/>
                <a:sym typeface="Poppins"/>
              </a:rPr>
              <a:t> is 3Play Media?</a:t>
            </a:r>
            <a:endParaRPr sz="1500">
              <a:solidFill>
                <a:schemeClr val="dk1"/>
              </a:solidFill>
              <a:latin typeface="Poppins"/>
              <a:ea typeface="Poppins"/>
              <a:cs typeface="Poppins"/>
              <a:sym typeface="Poppins"/>
            </a:endParaRPr>
          </a:p>
          <a:p>
            <a:pPr indent="0" lvl="0" marL="0" rtl="0" algn="l">
              <a:spcBef>
                <a:spcPts val="0"/>
              </a:spcBef>
              <a:spcAft>
                <a:spcPts val="0"/>
              </a:spcAft>
              <a:buNone/>
            </a:pPr>
            <a:r>
              <a:t/>
            </a:r>
            <a:endParaRPr b="1">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1500">
              <a:solidFill>
                <a:srgbClr val="0075BE"/>
              </a:solidFill>
              <a:latin typeface="Poppins"/>
              <a:ea typeface="Poppins"/>
              <a:cs typeface="Poppins"/>
              <a:sym typeface="Poppins"/>
            </a:endParaRPr>
          </a:p>
        </p:txBody>
      </p:sp>
      <p:sp>
        <p:nvSpPr>
          <p:cNvPr id="74" name="Google Shape;74;p15"/>
          <p:cNvSpPr txBox="1"/>
          <p:nvPr/>
        </p:nvSpPr>
        <p:spPr>
          <a:xfrm>
            <a:off x="6448450" y="2228825"/>
            <a:ext cx="2377800" cy="82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a:solidFill>
                  <a:schemeClr val="dk1"/>
                </a:solidFill>
                <a:latin typeface="Poppins"/>
                <a:ea typeface="Poppins"/>
                <a:cs typeface="Poppins"/>
                <a:sym typeface="Poppins"/>
              </a:rPr>
              <a:t>Q&amp;A</a:t>
            </a:r>
            <a:endParaRPr>
              <a:solidFill>
                <a:schemeClr val="dk1"/>
              </a:solidFill>
              <a:latin typeface="Poppins"/>
              <a:ea typeface="Poppins"/>
              <a:cs typeface="Poppins"/>
              <a:sym typeface="Poppins"/>
            </a:endParaRPr>
          </a:p>
          <a:p>
            <a:pPr indent="0" lvl="0" marL="0" rtl="0" algn="l">
              <a:spcBef>
                <a:spcPts val="0"/>
              </a:spcBef>
              <a:spcAft>
                <a:spcPts val="0"/>
              </a:spcAft>
              <a:buNone/>
            </a:pPr>
            <a:r>
              <a:t/>
            </a:r>
            <a:endParaRPr b="1" sz="13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1500">
              <a:solidFill>
                <a:srgbClr val="0075BE"/>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6"/>
          <p:cNvPicPr preferRelativeResize="0"/>
          <p:nvPr/>
        </p:nvPicPr>
        <p:blipFill>
          <a:blip r:embed="rId3">
            <a:alphaModFix/>
          </a:blip>
          <a:stretch>
            <a:fillRect/>
          </a:stretch>
        </p:blipFill>
        <p:spPr>
          <a:xfrm>
            <a:off x="0" y="0"/>
            <a:ext cx="9144000" cy="5143505"/>
          </a:xfrm>
          <a:prstGeom prst="rect">
            <a:avLst/>
          </a:prstGeom>
          <a:noFill/>
          <a:ln>
            <a:noFill/>
          </a:ln>
        </p:spPr>
      </p:pic>
      <p:sp>
        <p:nvSpPr>
          <p:cNvPr id="80" name="Google Shape;80;p16"/>
          <p:cNvSpPr txBox="1"/>
          <p:nvPr/>
        </p:nvSpPr>
        <p:spPr>
          <a:xfrm>
            <a:off x="298550" y="1302525"/>
            <a:ext cx="8738700" cy="9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FFFFFF"/>
                </a:solidFill>
                <a:latin typeface="Poppins Black"/>
                <a:ea typeface="Poppins Black"/>
                <a:cs typeface="Poppins Black"/>
                <a:sym typeface="Poppins Black"/>
              </a:rPr>
              <a:t>What is Live Captioning?</a:t>
            </a:r>
            <a:endParaRPr sz="4800">
              <a:solidFill>
                <a:srgbClr val="FFFFFF"/>
              </a:solidFill>
              <a:latin typeface="Poppins Black"/>
              <a:ea typeface="Poppins Black"/>
              <a:cs typeface="Poppins Black"/>
              <a:sym typeface="Poppins Black"/>
            </a:endParaRPr>
          </a:p>
          <a:p>
            <a:pPr indent="0" lvl="0" marL="0" rtl="0" algn="l">
              <a:spcBef>
                <a:spcPts val="0"/>
              </a:spcBef>
              <a:spcAft>
                <a:spcPts val="0"/>
              </a:spcAft>
              <a:buNone/>
            </a:pPr>
            <a:r>
              <a:rPr lang="en" sz="1500">
                <a:solidFill>
                  <a:srgbClr val="FFFFFF"/>
                </a:solidFill>
                <a:latin typeface="Poppins"/>
                <a:ea typeface="Poppins"/>
                <a:cs typeface="Poppins"/>
                <a:sym typeface="Poppins"/>
              </a:rPr>
              <a:t>Let’s define the basics</a:t>
            </a:r>
            <a:endParaRPr sz="1500">
              <a:solidFill>
                <a:srgbClr val="FFFFFF"/>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7"/>
          <p:cNvPicPr preferRelativeResize="0"/>
          <p:nvPr/>
        </p:nvPicPr>
        <p:blipFill>
          <a:blip r:embed="rId3">
            <a:alphaModFix/>
          </a:blip>
          <a:stretch>
            <a:fillRect/>
          </a:stretch>
        </p:blipFill>
        <p:spPr>
          <a:xfrm>
            <a:off x="0" y="0"/>
            <a:ext cx="9144000" cy="5143505"/>
          </a:xfrm>
          <a:prstGeom prst="rect">
            <a:avLst/>
          </a:prstGeom>
          <a:noFill/>
          <a:ln>
            <a:noFill/>
          </a:ln>
        </p:spPr>
      </p:pic>
      <p:sp>
        <p:nvSpPr>
          <p:cNvPr id="86" name="Google Shape;86;p17"/>
          <p:cNvSpPr txBox="1"/>
          <p:nvPr/>
        </p:nvSpPr>
        <p:spPr>
          <a:xfrm>
            <a:off x="4239750" y="1094875"/>
            <a:ext cx="4135500" cy="829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THE BASICS</a:t>
            </a:r>
            <a:endParaRPr b="1" sz="2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15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rPr b="1" lang="en" sz="1500">
                <a:solidFill>
                  <a:srgbClr val="0075BE"/>
                </a:solidFill>
                <a:latin typeface="Poppins"/>
                <a:ea typeface="Poppins"/>
                <a:cs typeface="Poppins"/>
                <a:sym typeface="Poppins"/>
              </a:rPr>
              <a:t>In real time </a:t>
            </a:r>
            <a:endParaRPr b="1" sz="1500">
              <a:solidFill>
                <a:srgbClr val="0075BE"/>
              </a:solidFill>
              <a:latin typeface="Poppins"/>
              <a:ea typeface="Poppins"/>
              <a:cs typeface="Poppins"/>
              <a:sym typeface="Poppins"/>
            </a:endParaRPr>
          </a:p>
          <a:p>
            <a:pPr indent="0" lvl="0" marL="0" rtl="0" algn="l">
              <a:lnSpc>
                <a:spcPct val="115000"/>
              </a:lnSpc>
              <a:spcBef>
                <a:spcPts val="0"/>
              </a:spcBef>
              <a:spcAft>
                <a:spcPts val="0"/>
              </a:spcAft>
              <a:buNone/>
            </a:pPr>
            <a:r>
              <a:rPr lang="en" sz="1100">
                <a:latin typeface="Poppins Light"/>
                <a:ea typeface="Poppins Light"/>
                <a:cs typeface="Poppins Light"/>
                <a:sym typeface="Poppins Light"/>
              </a:rPr>
              <a:t>For live events and meetings</a:t>
            </a:r>
            <a:endParaRPr sz="1100">
              <a:latin typeface="Poppins Light"/>
              <a:ea typeface="Poppins Light"/>
              <a:cs typeface="Poppins Light"/>
              <a:sym typeface="Poppins Light"/>
            </a:endParaRPr>
          </a:p>
        </p:txBody>
      </p:sp>
      <p:sp>
        <p:nvSpPr>
          <p:cNvPr id="87" name="Google Shape;87;p17"/>
          <p:cNvSpPr txBox="1"/>
          <p:nvPr/>
        </p:nvSpPr>
        <p:spPr>
          <a:xfrm>
            <a:off x="4239750" y="2656950"/>
            <a:ext cx="3302400" cy="829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1500">
                <a:solidFill>
                  <a:srgbClr val="0075BE"/>
                </a:solidFill>
                <a:latin typeface="Poppins"/>
                <a:ea typeface="Poppins"/>
                <a:cs typeface="Poppins"/>
                <a:sym typeface="Poppins"/>
              </a:rPr>
              <a:t>Automatic software or a stenographer</a:t>
            </a:r>
            <a:endParaRPr b="1" sz="1500">
              <a:solidFill>
                <a:srgbClr val="0075BE"/>
              </a:solidFill>
              <a:latin typeface="Poppins"/>
              <a:ea typeface="Poppins"/>
              <a:cs typeface="Poppins"/>
              <a:sym typeface="Poppins"/>
            </a:endParaRPr>
          </a:p>
          <a:p>
            <a:pPr indent="0" lvl="0" marL="0" rtl="0" algn="l">
              <a:lnSpc>
                <a:spcPct val="115000"/>
              </a:lnSpc>
              <a:spcBef>
                <a:spcPts val="0"/>
              </a:spcBef>
              <a:spcAft>
                <a:spcPts val="0"/>
              </a:spcAft>
              <a:buNone/>
            </a:pPr>
            <a:r>
              <a:t/>
            </a:r>
            <a:endParaRPr b="1" sz="1500">
              <a:solidFill>
                <a:srgbClr val="0075BE"/>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500">
                <a:solidFill>
                  <a:srgbClr val="0075BE"/>
                </a:solidFill>
                <a:latin typeface="Poppins"/>
                <a:ea typeface="Poppins"/>
                <a:cs typeface="Poppins"/>
                <a:sym typeface="Poppins"/>
              </a:rPr>
              <a:t>Slight latency</a:t>
            </a:r>
            <a:endParaRPr b="1" sz="1500">
              <a:solidFill>
                <a:srgbClr val="0075BE"/>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100">
                <a:solidFill>
                  <a:schemeClr val="dk1"/>
                </a:solidFill>
                <a:latin typeface="Poppins"/>
                <a:ea typeface="Poppins"/>
                <a:cs typeface="Poppins"/>
                <a:sym typeface="Poppins"/>
              </a:rPr>
              <a:t>Computer processing or stenographer typing</a:t>
            </a:r>
            <a:endParaRPr sz="11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sz="1100">
              <a:solidFill>
                <a:schemeClr val="dk1"/>
              </a:solidFill>
              <a:latin typeface="Poppins Light"/>
              <a:ea typeface="Poppins Light"/>
              <a:cs typeface="Poppins Light"/>
              <a:sym typeface="Poppin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8"/>
          <p:cNvPicPr preferRelativeResize="0"/>
          <p:nvPr/>
        </p:nvPicPr>
        <p:blipFill>
          <a:blip r:embed="rId3">
            <a:alphaModFix/>
          </a:blip>
          <a:stretch>
            <a:fillRect/>
          </a:stretch>
        </p:blipFill>
        <p:spPr>
          <a:xfrm>
            <a:off x="0" y="0"/>
            <a:ext cx="9144000" cy="5143505"/>
          </a:xfrm>
          <a:prstGeom prst="rect">
            <a:avLst/>
          </a:prstGeom>
          <a:noFill/>
          <a:ln>
            <a:noFill/>
          </a:ln>
        </p:spPr>
      </p:pic>
      <p:sp>
        <p:nvSpPr>
          <p:cNvPr id="93" name="Google Shape;93;p18"/>
          <p:cNvSpPr txBox="1"/>
          <p:nvPr/>
        </p:nvSpPr>
        <p:spPr>
          <a:xfrm>
            <a:off x="383600" y="1924025"/>
            <a:ext cx="2377800" cy="82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Poppins"/>
                <a:ea typeface="Poppins"/>
                <a:cs typeface="Poppins"/>
                <a:sym typeface="Poppins"/>
              </a:rPr>
              <a:t>CART</a:t>
            </a:r>
            <a:endParaRPr b="1">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Computer Assisted Real-Time Translation</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1500">
              <a:solidFill>
                <a:srgbClr val="0075BE"/>
              </a:solidFill>
              <a:latin typeface="Poppins"/>
              <a:ea typeface="Poppins"/>
              <a:cs typeface="Poppins"/>
              <a:sym typeface="Poppins"/>
            </a:endParaRPr>
          </a:p>
        </p:txBody>
      </p:sp>
      <p:sp>
        <p:nvSpPr>
          <p:cNvPr id="94" name="Google Shape;94;p18"/>
          <p:cNvSpPr txBox="1"/>
          <p:nvPr/>
        </p:nvSpPr>
        <p:spPr>
          <a:xfrm>
            <a:off x="3476350" y="1924025"/>
            <a:ext cx="2377800" cy="82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Poppins"/>
                <a:ea typeface="Poppins"/>
                <a:cs typeface="Poppins"/>
                <a:sym typeface="Poppins"/>
              </a:rPr>
              <a:t>ASR</a:t>
            </a:r>
            <a:endParaRPr b="1">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Automated Speech Recognition</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1500">
              <a:solidFill>
                <a:srgbClr val="0075BE"/>
              </a:solidFill>
              <a:latin typeface="Poppins"/>
              <a:ea typeface="Poppins"/>
              <a:cs typeface="Poppins"/>
              <a:sym typeface="Poppins"/>
            </a:endParaRPr>
          </a:p>
        </p:txBody>
      </p:sp>
      <p:sp>
        <p:nvSpPr>
          <p:cNvPr id="95" name="Google Shape;95;p18"/>
          <p:cNvSpPr txBox="1"/>
          <p:nvPr/>
        </p:nvSpPr>
        <p:spPr>
          <a:xfrm>
            <a:off x="320875" y="593100"/>
            <a:ext cx="30000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1500">
              <a:solidFill>
                <a:schemeClr val="dk1"/>
              </a:solidFill>
              <a:latin typeface="Poppins"/>
              <a:ea typeface="Poppins"/>
              <a:cs typeface="Poppins"/>
              <a:sym typeface="Poppins"/>
            </a:endParaRPr>
          </a:p>
        </p:txBody>
      </p:sp>
      <p:sp>
        <p:nvSpPr>
          <p:cNvPr id="96" name="Google Shape;96;p18"/>
          <p:cNvSpPr txBox="1"/>
          <p:nvPr/>
        </p:nvSpPr>
        <p:spPr>
          <a:xfrm>
            <a:off x="198050" y="484750"/>
            <a:ext cx="8851800" cy="9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Poppins Black"/>
                <a:ea typeface="Poppins Black"/>
                <a:cs typeface="Poppins Black"/>
                <a:sym typeface="Poppins Black"/>
              </a:rPr>
              <a:t>TERMS TO KNOW</a:t>
            </a:r>
            <a:endParaRPr sz="3000">
              <a:latin typeface="Poppins Black"/>
              <a:ea typeface="Poppins Black"/>
              <a:cs typeface="Poppins Black"/>
              <a:sym typeface="Poppins Black"/>
            </a:endParaRPr>
          </a:p>
          <a:p>
            <a:pPr indent="0" lvl="0" marL="0" rtl="0" algn="l">
              <a:spcBef>
                <a:spcPts val="0"/>
              </a:spcBef>
              <a:spcAft>
                <a:spcPts val="0"/>
              </a:spcAft>
              <a:buNone/>
            </a:pPr>
            <a:r>
              <a:t/>
            </a:r>
            <a:endParaRPr sz="1500">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9"/>
          <p:cNvPicPr preferRelativeResize="0"/>
          <p:nvPr/>
        </p:nvPicPr>
        <p:blipFill>
          <a:blip r:embed="rId3">
            <a:alphaModFix/>
          </a:blip>
          <a:stretch>
            <a:fillRect/>
          </a:stretch>
        </p:blipFill>
        <p:spPr>
          <a:xfrm>
            <a:off x="0" y="0"/>
            <a:ext cx="9144000" cy="5143505"/>
          </a:xfrm>
          <a:prstGeom prst="rect">
            <a:avLst/>
          </a:prstGeom>
          <a:noFill/>
          <a:ln>
            <a:noFill/>
          </a:ln>
        </p:spPr>
      </p:pic>
      <p:sp>
        <p:nvSpPr>
          <p:cNvPr id="102" name="Google Shape;102;p19"/>
          <p:cNvSpPr txBox="1"/>
          <p:nvPr/>
        </p:nvSpPr>
        <p:spPr>
          <a:xfrm>
            <a:off x="383600" y="1390625"/>
            <a:ext cx="2601000" cy="82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700">
                <a:solidFill>
                  <a:schemeClr val="dk1"/>
                </a:solidFill>
                <a:latin typeface="Poppins"/>
                <a:ea typeface="Poppins"/>
                <a:cs typeface="Poppins"/>
                <a:sym typeface="Poppins"/>
              </a:rPr>
              <a:t>80% - 95% </a:t>
            </a:r>
            <a:endParaRPr b="1" sz="1700">
              <a:solidFill>
                <a:schemeClr val="dk1"/>
              </a:solidFill>
              <a:latin typeface="Poppins"/>
              <a:ea typeface="Poppins"/>
              <a:cs typeface="Poppins"/>
              <a:sym typeface="Poppins"/>
            </a:endParaRPr>
          </a:p>
          <a:p>
            <a:pPr indent="0" lvl="0" marL="0" rtl="0" algn="l">
              <a:spcBef>
                <a:spcPts val="0"/>
              </a:spcBef>
              <a:spcAft>
                <a:spcPts val="0"/>
              </a:spcAft>
              <a:buNone/>
            </a:pPr>
            <a:r>
              <a:rPr b="1" lang="en" sz="1700">
                <a:solidFill>
                  <a:schemeClr val="dk1"/>
                </a:solidFill>
                <a:latin typeface="Poppins"/>
                <a:ea typeface="Poppins"/>
                <a:cs typeface="Poppins"/>
                <a:sym typeface="Poppins"/>
              </a:rPr>
              <a:t>accuracy rate</a:t>
            </a:r>
            <a:endParaRPr b="1" sz="1700">
              <a:solidFill>
                <a:schemeClr val="dk1"/>
              </a:solidFill>
              <a:latin typeface="Poppins"/>
              <a:ea typeface="Poppins"/>
              <a:cs typeface="Poppins"/>
              <a:sym typeface="Poppins"/>
            </a:endParaRPr>
          </a:p>
          <a:p>
            <a:pPr indent="0" lvl="0" marL="0" rtl="0" algn="l">
              <a:spcBef>
                <a:spcPts val="0"/>
              </a:spcBef>
              <a:spcAft>
                <a:spcPts val="0"/>
              </a:spcAft>
              <a:buNone/>
            </a:pPr>
            <a:r>
              <a:t/>
            </a:r>
            <a:endParaRPr sz="9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100">
                <a:solidFill>
                  <a:schemeClr val="dk1"/>
                </a:solidFill>
                <a:latin typeface="Poppins"/>
                <a:ea typeface="Poppins"/>
                <a:cs typeface="Poppins"/>
                <a:sym typeface="Poppins"/>
              </a:rPr>
              <a:t>Ranges depending on automatic vs. human and ‘live’ environment</a:t>
            </a:r>
            <a:endParaRPr sz="1100">
              <a:solidFill>
                <a:schemeClr val="dk1"/>
              </a:solidFill>
              <a:latin typeface="Poppins"/>
              <a:ea typeface="Poppins"/>
              <a:cs typeface="Poppins"/>
              <a:sym typeface="Poppins"/>
            </a:endParaRPr>
          </a:p>
          <a:p>
            <a:pPr indent="0" lvl="0" marL="0" rtl="0" algn="l">
              <a:spcBef>
                <a:spcPts val="0"/>
              </a:spcBef>
              <a:spcAft>
                <a:spcPts val="0"/>
              </a:spcAft>
              <a:buNone/>
            </a:pPr>
            <a:r>
              <a:t/>
            </a:r>
            <a:endParaRPr sz="1100">
              <a:solidFill>
                <a:schemeClr val="dk1"/>
              </a:solidFill>
              <a:latin typeface="Poppins"/>
              <a:ea typeface="Poppins"/>
              <a:cs typeface="Poppins"/>
              <a:sym typeface="Poppins"/>
            </a:endParaRPr>
          </a:p>
          <a:p>
            <a:pPr indent="0" lvl="0" marL="0" rtl="0" algn="l">
              <a:spcBef>
                <a:spcPts val="0"/>
              </a:spcBef>
              <a:spcAft>
                <a:spcPts val="0"/>
              </a:spcAft>
              <a:buNone/>
            </a:pPr>
            <a:r>
              <a:t/>
            </a:r>
            <a:endParaRPr b="1" sz="7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800">
              <a:solidFill>
                <a:srgbClr val="0075BE"/>
              </a:solidFill>
              <a:latin typeface="Poppins"/>
              <a:ea typeface="Poppins"/>
              <a:cs typeface="Poppins"/>
              <a:sym typeface="Poppins"/>
            </a:endParaRPr>
          </a:p>
        </p:txBody>
      </p:sp>
      <p:sp>
        <p:nvSpPr>
          <p:cNvPr id="103" name="Google Shape;103;p19"/>
          <p:cNvSpPr txBox="1"/>
          <p:nvPr/>
        </p:nvSpPr>
        <p:spPr>
          <a:xfrm>
            <a:off x="3476350" y="1390625"/>
            <a:ext cx="2377800" cy="82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700">
                <a:solidFill>
                  <a:schemeClr val="dk1"/>
                </a:solidFill>
                <a:latin typeface="Poppins"/>
                <a:ea typeface="Poppins"/>
                <a:cs typeface="Poppins"/>
                <a:sym typeface="Poppins"/>
              </a:rPr>
              <a:t>Latency</a:t>
            </a:r>
            <a:endParaRPr b="1" sz="1700">
              <a:solidFill>
                <a:schemeClr val="dk1"/>
              </a:solidFill>
              <a:latin typeface="Poppins"/>
              <a:ea typeface="Poppins"/>
              <a:cs typeface="Poppins"/>
              <a:sym typeface="Poppins"/>
            </a:endParaRPr>
          </a:p>
          <a:p>
            <a:pPr indent="0" lvl="0" marL="0" rtl="0" algn="l">
              <a:spcBef>
                <a:spcPts val="0"/>
              </a:spcBef>
              <a:spcAft>
                <a:spcPts val="0"/>
              </a:spcAft>
              <a:buNone/>
            </a:pPr>
            <a:r>
              <a:t/>
            </a:r>
            <a:endParaRPr sz="10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100">
                <a:solidFill>
                  <a:schemeClr val="dk1"/>
                </a:solidFill>
                <a:latin typeface="Poppins"/>
                <a:ea typeface="Poppins"/>
                <a:cs typeface="Poppins"/>
                <a:sym typeface="Poppins"/>
              </a:rPr>
              <a:t>Live captions typically appear with a slight latency between the spoken words and the captioned output</a:t>
            </a:r>
            <a:endParaRPr sz="1100">
              <a:solidFill>
                <a:schemeClr val="dk1"/>
              </a:solidFill>
              <a:latin typeface="Poppins"/>
              <a:ea typeface="Poppins"/>
              <a:cs typeface="Poppins"/>
              <a:sym typeface="Poppins"/>
            </a:endParaRPr>
          </a:p>
          <a:p>
            <a:pPr indent="0" lvl="0" marL="0" rtl="0" algn="l">
              <a:spcBef>
                <a:spcPts val="0"/>
              </a:spcBef>
              <a:spcAft>
                <a:spcPts val="0"/>
              </a:spcAft>
              <a:buNone/>
            </a:pPr>
            <a:r>
              <a:t/>
            </a:r>
            <a:endParaRPr sz="1100">
              <a:solidFill>
                <a:schemeClr val="dk1"/>
              </a:solidFill>
              <a:latin typeface="Poppins"/>
              <a:ea typeface="Poppins"/>
              <a:cs typeface="Poppins"/>
              <a:sym typeface="Poppins"/>
            </a:endParaRPr>
          </a:p>
          <a:p>
            <a:pPr indent="0" lvl="0" marL="0" rtl="0" algn="l">
              <a:spcBef>
                <a:spcPts val="0"/>
              </a:spcBef>
              <a:spcAft>
                <a:spcPts val="0"/>
              </a:spcAft>
              <a:buNone/>
            </a:pPr>
            <a:r>
              <a:t/>
            </a:r>
            <a:endParaRPr b="1" sz="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900">
              <a:solidFill>
                <a:srgbClr val="0075BE"/>
              </a:solidFill>
              <a:latin typeface="Poppins"/>
              <a:ea typeface="Poppins"/>
              <a:cs typeface="Poppins"/>
              <a:sym typeface="Poppins"/>
            </a:endParaRPr>
          </a:p>
        </p:txBody>
      </p:sp>
      <p:sp>
        <p:nvSpPr>
          <p:cNvPr id="104" name="Google Shape;104;p19"/>
          <p:cNvSpPr txBox="1"/>
          <p:nvPr/>
        </p:nvSpPr>
        <p:spPr>
          <a:xfrm>
            <a:off x="6448450" y="1390625"/>
            <a:ext cx="2377800" cy="82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700">
                <a:solidFill>
                  <a:schemeClr val="dk1"/>
                </a:solidFill>
                <a:latin typeface="Poppins"/>
                <a:ea typeface="Poppins"/>
                <a:cs typeface="Poppins"/>
                <a:sym typeface="Poppins"/>
              </a:rPr>
              <a:t>No governing body for live captioning</a:t>
            </a:r>
            <a:endParaRPr b="1" sz="1700">
              <a:solidFill>
                <a:schemeClr val="dk1"/>
              </a:solidFill>
              <a:latin typeface="Poppins"/>
              <a:ea typeface="Poppins"/>
              <a:cs typeface="Poppins"/>
              <a:sym typeface="Poppins"/>
            </a:endParaRPr>
          </a:p>
          <a:p>
            <a:pPr indent="0" lvl="0" marL="0" rtl="0" algn="l">
              <a:spcBef>
                <a:spcPts val="0"/>
              </a:spcBef>
              <a:spcAft>
                <a:spcPts val="0"/>
              </a:spcAft>
              <a:buNone/>
            </a:pPr>
            <a:r>
              <a:t/>
            </a:r>
            <a:endParaRPr b="1" sz="1700">
              <a:solidFill>
                <a:schemeClr val="dk1"/>
              </a:solidFill>
              <a:latin typeface="Poppins"/>
              <a:ea typeface="Poppins"/>
              <a:cs typeface="Poppins"/>
              <a:sym typeface="Poppins"/>
            </a:endParaRPr>
          </a:p>
          <a:p>
            <a:pPr indent="0" lvl="0" marL="0" rtl="0" algn="l">
              <a:spcBef>
                <a:spcPts val="0"/>
              </a:spcBef>
              <a:spcAft>
                <a:spcPts val="0"/>
              </a:spcAft>
              <a:buNone/>
            </a:pPr>
            <a:r>
              <a:t/>
            </a:r>
            <a:endParaRPr b="1">
              <a:solidFill>
                <a:schemeClr val="dk1"/>
              </a:solidFill>
              <a:latin typeface="Poppins"/>
              <a:ea typeface="Poppins"/>
              <a:cs typeface="Poppins"/>
              <a:sym typeface="Poppins"/>
            </a:endParaRPr>
          </a:p>
          <a:p>
            <a:pPr indent="0" lvl="0" marL="0" rtl="0" algn="l">
              <a:spcBef>
                <a:spcPts val="0"/>
              </a:spcBef>
              <a:spcAft>
                <a:spcPts val="0"/>
              </a:spcAft>
              <a:buNone/>
            </a:pPr>
            <a:r>
              <a:t/>
            </a:r>
            <a:endParaRPr b="1" sz="13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1500">
              <a:solidFill>
                <a:srgbClr val="0075BE"/>
              </a:solidFill>
              <a:latin typeface="Poppins"/>
              <a:ea typeface="Poppins"/>
              <a:cs typeface="Poppins"/>
              <a:sym typeface="Poppins"/>
            </a:endParaRPr>
          </a:p>
        </p:txBody>
      </p:sp>
      <p:sp>
        <p:nvSpPr>
          <p:cNvPr id="105" name="Google Shape;105;p19"/>
          <p:cNvSpPr txBox="1"/>
          <p:nvPr/>
        </p:nvSpPr>
        <p:spPr>
          <a:xfrm>
            <a:off x="320875" y="593100"/>
            <a:ext cx="30000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1500">
              <a:solidFill>
                <a:schemeClr val="dk1"/>
              </a:solidFill>
              <a:latin typeface="Poppins"/>
              <a:ea typeface="Poppins"/>
              <a:cs typeface="Poppins"/>
              <a:sym typeface="Poppins"/>
            </a:endParaRPr>
          </a:p>
        </p:txBody>
      </p:sp>
      <p:sp>
        <p:nvSpPr>
          <p:cNvPr id="106" name="Google Shape;106;p19"/>
          <p:cNvSpPr txBox="1"/>
          <p:nvPr/>
        </p:nvSpPr>
        <p:spPr>
          <a:xfrm>
            <a:off x="274250" y="484750"/>
            <a:ext cx="7696500" cy="9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Poppins Black"/>
                <a:ea typeface="Poppins Black"/>
                <a:cs typeface="Poppins Black"/>
                <a:sym typeface="Poppins Black"/>
              </a:rPr>
              <a:t>CAPTION QUALITY MATTERS</a:t>
            </a:r>
            <a:endParaRPr sz="3000">
              <a:latin typeface="Poppins Black"/>
              <a:ea typeface="Poppins Black"/>
              <a:cs typeface="Poppins Black"/>
              <a:sym typeface="Poppins Black"/>
            </a:endParaRPr>
          </a:p>
          <a:p>
            <a:pPr indent="0" lvl="0" marL="0" rtl="0" algn="l">
              <a:spcBef>
                <a:spcPts val="0"/>
              </a:spcBef>
              <a:spcAft>
                <a:spcPts val="0"/>
              </a:spcAft>
              <a:buNone/>
            </a:pPr>
            <a:r>
              <a:t/>
            </a:r>
            <a:endParaRPr sz="1500">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0"/>
          <p:cNvPicPr preferRelativeResize="0"/>
          <p:nvPr/>
        </p:nvPicPr>
        <p:blipFill>
          <a:blip r:embed="rId3">
            <a:alphaModFix/>
          </a:blip>
          <a:stretch>
            <a:fillRect/>
          </a:stretch>
        </p:blipFill>
        <p:spPr>
          <a:xfrm>
            <a:off x="0" y="0"/>
            <a:ext cx="9144000" cy="5143505"/>
          </a:xfrm>
          <a:prstGeom prst="rect">
            <a:avLst/>
          </a:prstGeom>
          <a:noFill/>
          <a:ln>
            <a:noFill/>
          </a:ln>
        </p:spPr>
      </p:pic>
      <p:sp>
        <p:nvSpPr>
          <p:cNvPr id="112" name="Google Shape;112;p20"/>
          <p:cNvSpPr txBox="1"/>
          <p:nvPr/>
        </p:nvSpPr>
        <p:spPr>
          <a:xfrm>
            <a:off x="4239750" y="713875"/>
            <a:ext cx="4135500" cy="829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2800">
                <a:solidFill>
                  <a:schemeClr val="dk1"/>
                </a:solidFill>
                <a:latin typeface="Poppins"/>
                <a:ea typeface="Poppins"/>
                <a:cs typeface="Poppins"/>
                <a:sym typeface="Poppins"/>
              </a:rPr>
              <a:t>BEST PRACTICES</a:t>
            </a:r>
            <a:endParaRPr b="1" sz="2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15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rPr b="1" lang="en" sz="1500">
                <a:solidFill>
                  <a:srgbClr val="0075BE"/>
                </a:solidFill>
                <a:latin typeface="Poppins"/>
                <a:ea typeface="Poppins"/>
                <a:cs typeface="Poppins"/>
                <a:sym typeface="Poppins"/>
              </a:rPr>
              <a:t>Strong network connection</a:t>
            </a:r>
            <a:endParaRPr b="1" sz="1500">
              <a:solidFill>
                <a:srgbClr val="0075BE"/>
              </a:solidFill>
              <a:latin typeface="Poppins"/>
              <a:ea typeface="Poppins"/>
              <a:cs typeface="Poppins"/>
              <a:sym typeface="Poppins"/>
            </a:endParaRPr>
          </a:p>
          <a:p>
            <a:pPr indent="0" lvl="0" marL="0" rtl="0" algn="l">
              <a:lnSpc>
                <a:spcPct val="115000"/>
              </a:lnSpc>
              <a:spcBef>
                <a:spcPts val="0"/>
              </a:spcBef>
              <a:spcAft>
                <a:spcPts val="0"/>
              </a:spcAft>
              <a:buNone/>
            </a:pPr>
            <a:r>
              <a:t/>
            </a:r>
            <a:endParaRPr sz="1100">
              <a:latin typeface="Poppins Light"/>
              <a:ea typeface="Poppins Light"/>
              <a:cs typeface="Poppins Light"/>
              <a:sym typeface="Poppins Light"/>
            </a:endParaRPr>
          </a:p>
        </p:txBody>
      </p:sp>
      <p:sp>
        <p:nvSpPr>
          <p:cNvPr id="113" name="Google Shape;113;p20"/>
          <p:cNvSpPr txBox="1"/>
          <p:nvPr/>
        </p:nvSpPr>
        <p:spPr>
          <a:xfrm>
            <a:off x="4239750" y="2047350"/>
            <a:ext cx="4135500" cy="829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500">
                <a:solidFill>
                  <a:srgbClr val="0075BE"/>
                </a:solidFill>
                <a:latin typeface="Poppins"/>
                <a:ea typeface="Poppins"/>
                <a:cs typeface="Poppins"/>
                <a:sym typeface="Poppins"/>
              </a:rPr>
              <a:t>Good quality audio</a:t>
            </a:r>
            <a:endParaRPr b="1" sz="1500">
              <a:solidFill>
                <a:srgbClr val="0075BE"/>
              </a:solidFill>
              <a:latin typeface="Poppins"/>
              <a:ea typeface="Poppins"/>
              <a:cs typeface="Poppins"/>
              <a:sym typeface="Poppins"/>
            </a:endParaRPr>
          </a:p>
          <a:p>
            <a:pPr indent="0" lvl="0" marL="0" rtl="0" algn="l">
              <a:lnSpc>
                <a:spcPct val="115000"/>
              </a:lnSpc>
              <a:spcBef>
                <a:spcPts val="0"/>
              </a:spcBef>
              <a:spcAft>
                <a:spcPts val="0"/>
              </a:spcAft>
              <a:buNone/>
            </a:pPr>
            <a:r>
              <a:rPr lang="en" sz="1100">
                <a:latin typeface="Poppins Light"/>
                <a:ea typeface="Poppins Light"/>
                <a:cs typeface="Poppins Light"/>
                <a:sym typeface="Poppins Light"/>
              </a:rPr>
              <a:t>Preferably use a microphone</a:t>
            </a:r>
            <a:endParaRPr sz="1100">
              <a:latin typeface="Poppins Light"/>
              <a:ea typeface="Poppins Light"/>
              <a:cs typeface="Poppins Light"/>
              <a:sym typeface="Poppins Light"/>
            </a:endParaRPr>
          </a:p>
        </p:txBody>
      </p:sp>
      <p:sp>
        <p:nvSpPr>
          <p:cNvPr id="114" name="Google Shape;114;p20"/>
          <p:cNvSpPr txBox="1"/>
          <p:nvPr/>
        </p:nvSpPr>
        <p:spPr>
          <a:xfrm>
            <a:off x="4239750" y="2771225"/>
            <a:ext cx="4135500" cy="829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500">
                <a:solidFill>
                  <a:srgbClr val="0075BE"/>
                </a:solidFill>
                <a:latin typeface="Poppins"/>
                <a:ea typeface="Poppins"/>
                <a:cs typeface="Poppins"/>
                <a:sym typeface="Poppins"/>
              </a:rPr>
              <a:t>Little to no background noise</a:t>
            </a:r>
            <a:endParaRPr b="1" sz="1500">
              <a:solidFill>
                <a:srgbClr val="0075BE"/>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Poppins Light"/>
                <a:ea typeface="Poppins Light"/>
                <a:cs typeface="Poppins Light"/>
                <a:sym typeface="Poppins Light"/>
              </a:rPr>
              <a:t>Use blankets to muffle sound</a:t>
            </a:r>
            <a:endParaRPr sz="11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b="1" sz="1500">
              <a:solidFill>
                <a:srgbClr val="0075BE"/>
              </a:solidFill>
              <a:latin typeface="Poppins"/>
              <a:ea typeface="Poppins"/>
              <a:cs typeface="Poppins"/>
              <a:sym typeface="Poppins"/>
            </a:endParaRPr>
          </a:p>
        </p:txBody>
      </p:sp>
      <p:sp>
        <p:nvSpPr>
          <p:cNvPr id="115" name="Google Shape;115;p20"/>
          <p:cNvSpPr txBox="1"/>
          <p:nvPr/>
        </p:nvSpPr>
        <p:spPr>
          <a:xfrm>
            <a:off x="4239750" y="3497275"/>
            <a:ext cx="4135500" cy="829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1500">
                <a:solidFill>
                  <a:srgbClr val="0075BE"/>
                </a:solidFill>
                <a:latin typeface="Poppins"/>
                <a:ea typeface="Poppins"/>
                <a:cs typeface="Poppins"/>
                <a:sym typeface="Poppins"/>
              </a:rPr>
              <a:t>Single speaker </a:t>
            </a:r>
            <a:endParaRPr b="1" sz="1500">
              <a:solidFill>
                <a:srgbClr val="0075BE"/>
              </a:solidFill>
              <a:latin typeface="Poppins"/>
              <a:ea typeface="Poppins"/>
              <a:cs typeface="Poppins"/>
              <a:sym typeface="Poppins"/>
            </a:endParaRPr>
          </a:p>
          <a:p>
            <a:pPr indent="0" lvl="0" marL="0" rtl="0" algn="l">
              <a:lnSpc>
                <a:spcPct val="115000"/>
              </a:lnSpc>
              <a:spcBef>
                <a:spcPts val="0"/>
              </a:spcBef>
              <a:spcAft>
                <a:spcPts val="0"/>
              </a:spcAft>
              <a:buNone/>
            </a:pPr>
            <a:r>
              <a:rPr lang="en" sz="1100">
                <a:latin typeface="Poppins Light"/>
                <a:ea typeface="Poppins Light"/>
                <a:cs typeface="Poppins Light"/>
                <a:sym typeface="Poppins Light"/>
              </a:rPr>
              <a:t>With clear speech and pronunciation</a:t>
            </a:r>
            <a:endParaRPr sz="1100">
              <a:latin typeface="Poppins Light"/>
              <a:ea typeface="Poppins Light"/>
              <a:cs typeface="Poppins Light"/>
              <a:sym typeface="Poppi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1"/>
          <p:cNvPicPr preferRelativeResize="0"/>
          <p:nvPr/>
        </p:nvPicPr>
        <p:blipFill>
          <a:blip r:embed="rId3">
            <a:alphaModFix/>
          </a:blip>
          <a:stretch>
            <a:fillRect/>
          </a:stretch>
        </p:blipFill>
        <p:spPr>
          <a:xfrm>
            <a:off x="0" y="0"/>
            <a:ext cx="9144000" cy="5143505"/>
          </a:xfrm>
          <a:prstGeom prst="rect">
            <a:avLst/>
          </a:prstGeom>
          <a:noFill/>
          <a:ln>
            <a:noFill/>
          </a:ln>
        </p:spPr>
      </p:pic>
      <p:sp>
        <p:nvSpPr>
          <p:cNvPr id="121" name="Google Shape;121;p21"/>
          <p:cNvSpPr txBox="1"/>
          <p:nvPr/>
        </p:nvSpPr>
        <p:spPr>
          <a:xfrm>
            <a:off x="383600" y="1924025"/>
            <a:ext cx="2377800" cy="82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Poppins"/>
                <a:ea typeface="Poppins"/>
                <a:cs typeface="Poppins"/>
                <a:sym typeface="Poppins"/>
              </a:rPr>
              <a:t>Video Platform</a:t>
            </a:r>
            <a:endParaRPr b="1">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Allows you to host captions natively.</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1500">
              <a:solidFill>
                <a:srgbClr val="0075BE"/>
              </a:solidFill>
              <a:latin typeface="Poppins"/>
              <a:ea typeface="Poppins"/>
              <a:cs typeface="Poppins"/>
              <a:sym typeface="Poppins"/>
            </a:endParaRPr>
          </a:p>
        </p:txBody>
      </p:sp>
      <p:sp>
        <p:nvSpPr>
          <p:cNvPr id="122" name="Google Shape;122;p21"/>
          <p:cNvSpPr txBox="1"/>
          <p:nvPr/>
        </p:nvSpPr>
        <p:spPr>
          <a:xfrm>
            <a:off x="3476350" y="1924025"/>
            <a:ext cx="2377800" cy="829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Poppins"/>
                <a:ea typeface="Poppins"/>
                <a:cs typeface="Poppins"/>
                <a:sym typeface="Poppins"/>
              </a:rPr>
              <a:t>URL</a:t>
            </a:r>
            <a:endParaRPr b="1">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300">
                <a:solidFill>
                  <a:schemeClr val="dk1"/>
                </a:solidFill>
                <a:latin typeface="Poppins"/>
                <a:ea typeface="Poppins"/>
                <a:cs typeface="Poppins"/>
                <a:sym typeface="Poppins"/>
              </a:rPr>
              <a:t>Link to an external URL for live captions if your player doesn’t support it.</a:t>
            </a:r>
            <a:endParaRPr sz="1300">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b="1" sz="1500">
              <a:solidFill>
                <a:srgbClr val="0075BE"/>
              </a:solidFill>
              <a:latin typeface="Poppins"/>
              <a:ea typeface="Poppins"/>
              <a:cs typeface="Poppins"/>
              <a:sym typeface="Poppins"/>
            </a:endParaRPr>
          </a:p>
        </p:txBody>
      </p:sp>
      <p:sp>
        <p:nvSpPr>
          <p:cNvPr id="123" name="Google Shape;123;p21"/>
          <p:cNvSpPr txBox="1"/>
          <p:nvPr/>
        </p:nvSpPr>
        <p:spPr>
          <a:xfrm>
            <a:off x="320875" y="593100"/>
            <a:ext cx="30000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1500">
              <a:solidFill>
                <a:schemeClr val="dk1"/>
              </a:solidFill>
              <a:latin typeface="Poppins"/>
              <a:ea typeface="Poppins"/>
              <a:cs typeface="Poppins"/>
              <a:sym typeface="Poppins"/>
            </a:endParaRPr>
          </a:p>
        </p:txBody>
      </p:sp>
      <p:sp>
        <p:nvSpPr>
          <p:cNvPr id="124" name="Google Shape;124;p21"/>
          <p:cNvSpPr txBox="1"/>
          <p:nvPr/>
        </p:nvSpPr>
        <p:spPr>
          <a:xfrm>
            <a:off x="198050" y="484750"/>
            <a:ext cx="8851800" cy="9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Poppins Black"/>
                <a:ea typeface="Poppins Black"/>
                <a:cs typeface="Poppins Black"/>
                <a:sym typeface="Poppins Black"/>
              </a:rPr>
              <a:t>STREAMING CAPTIONS</a:t>
            </a:r>
            <a:endParaRPr sz="3000">
              <a:latin typeface="Poppins Black"/>
              <a:ea typeface="Poppins Black"/>
              <a:cs typeface="Poppins Black"/>
              <a:sym typeface="Poppins Black"/>
            </a:endParaRPr>
          </a:p>
          <a:p>
            <a:pPr indent="0" lvl="0" marL="0" rtl="0" algn="l">
              <a:spcBef>
                <a:spcPts val="0"/>
              </a:spcBef>
              <a:spcAft>
                <a:spcPts val="0"/>
              </a:spcAft>
              <a:buNone/>
            </a:pPr>
            <a:r>
              <a:t/>
            </a:r>
            <a:endParaRPr sz="1500">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